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368" r:id="rId3"/>
    <p:sldId id="366" r:id="rId4"/>
    <p:sldId id="367" r:id="rId5"/>
    <p:sldId id="369" r:id="rId6"/>
    <p:sldId id="371" r:id="rId7"/>
    <p:sldId id="372" r:id="rId8"/>
    <p:sldId id="373" r:id="rId9"/>
    <p:sldId id="374" r:id="rId10"/>
    <p:sldId id="376" r:id="rId11"/>
    <p:sldId id="377" r:id="rId12"/>
    <p:sldId id="1027" r:id="rId13"/>
    <p:sldId id="378" r:id="rId14"/>
    <p:sldId id="257" r:id="rId15"/>
    <p:sldId id="960" r:id="rId16"/>
    <p:sldId id="1012" r:id="rId17"/>
    <p:sldId id="963" r:id="rId18"/>
    <p:sldId id="965" r:id="rId19"/>
    <p:sldId id="1025" r:id="rId20"/>
    <p:sldId id="966" r:id="rId21"/>
    <p:sldId id="967" r:id="rId22"/>
    <p:sldId id="968" r:id="rId23"/>
    <p:sldId id="382" r:id="rId24"/>
    <p:sldId id="385" r:id="rId25"/>
    <p:sldId id="1014" r:id="rId26"/>
    <p:sldId id="1029" r:id="rId27"/>
    <p:sldId id="974" r:id="rId28"/>
    <p:sldId id="976" r:id="rId29"/>
    <p:sldId id="977" r:id="rId30"/>
    <p:sldId id="1015" r:id="rId31"/>
    <p:sldId id="1030" r:id="rId32"/>
    <p:sldId id="1018" r:id="rId33"/>
    <p:sldId id="1016" r:id="rId34"/>
    <p:sldId id="1017" r:id="rId35"/>
    <p:sldId id="983" r:id="rId36"/>
    <p:sldId id="1019" r:id="rId37"/>
    <p:sldId id="1031"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39" autoAdjust="0"/>
    <p:restoredTop sz="94660"/>
  </p:normalViewPr>
  <p:slideViewPr>
    <p:cSldViewPr snapToGrid="0">
      <p:cViewPr varScale="1">
        <p:scale>
          <a:sx n="76" d="100"/>
          <a:sy n="76" d="100"/>
        </p:scale>
        <p:origin x="110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3/18/2025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9501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3/18/2025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6935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3/18/2025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7013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3/18/2025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95311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3/18/2025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08053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3/18/2025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6289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3/18/2025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35983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3/18/2025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50601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3/18/2025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6595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3/18/2025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449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3/18/2025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3395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3/18/2025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898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anylang.net/ru/books/es" TargetMode="External"/><Relationship Id="rId2" Type="http://schemas.openxmlformats.org/officeDocument/2006/relationships/hyperlink" Target="https://liteka.ru/english/library/3566-the-catcher-in-the-rye#3"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aclanthology.org/2022.lrec-1.647"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Крупный план книжных страниц">
            <a:extLst>
              <a:ext uri="{FF2B5EF4-FFF2-40B4-BE49-F238E27FC236}">
                <a16:creationId xmlns:a16="http://schemas.microsoft.com/office/drawing/2014/main" id="{82A7F7EB-2DD6-3C0C-5494-0FDB034A8F00}"/>
              </a:ext>
            </a:extLst>
          </p:cNvPr>
          <p:cNvPicPr>
            <a:picLocks noChangeAspect="1"/>
          </p:cNvPicPr>
          <p:nvPr/>
        </p:nvPicPr>
        <p:blipFill>
          <a:blip r:embed="rId2"/>
          <a:srcRect l="19993"/>
          <a:stretch/>
        </p:blipFill>
        <p:spPr>
          <a:xfrm>
            <a:off x="4876158" y="10"/>
            <a:ext cx="7315841" cy="6857990"/>
          </a:xfrm>
          <a:prstGeom prst="rect">
            <a:avLst/>
          </a:prstGeom>
        </p:spPr>
      </p:pic>
      <p:sp>
        <p:nvSpPr>
          <p:cNvPr id="2" name="Заголовок 1">
            <a:extLst>
              <a:ext uri="{FF2B5EF4-FFF2-40B4-BE49-F238E27FC236}">
                <a16:creationId xmlns:a16="http://schemas.microsoft.com/office/drawing/2014/main" id="{314EAC6A-9BD9-DFF8-9174-05175047B1C8}"/>
              </a:ext>
            </a:extLst>
          </p:cNvPr>
          <p:cNvSpPr>
            <a:spLocks noGrp="1"/>
          </p:cNvSpPr>
          <p:nvPr>
            <p:ph type="ctrTitle"/>
          </p:nvPr>
        </p:nvSpPr>
        <p:spPr>
          <a:xfrm>
            <a:off x="703400" y="908651"/>
            <a:ext cx="3620882" cy="3640345"/>
          </a:xfrm>
        </p:spPr>
        <p:txBody>
          <a:bodyPr anchor="t">
            <a:normAutofit/>
          </a:bodyPr>
          <a:lstStyle/>
          <a:p>
            <a:r>
              <a:rPr lang="ru-RU" sz="4000" b="0" i="0" u="none" strike="noStrike" baseline="0" dirty="0">
                <a:latin typeface="Times New Roman" panose="02020603050405020304" pitchFamily="18" charset="0"/>
              </a:rPr>
              <a:t>История и теория перевода 	</a:t>
            </a:r>
            <a:br>
              <a:rPr lang="ru-RU" sz="4000" b="0" i="0" u="none" strike="noStrike" baseline="0" dirty="0">
                <a:latin typeface="Times New Roman" panose="02020603050405020304" pitchFamily="18" charset="0"/>
              </a:rPr>
            </a:br>
            <a:endParaRPr lang="ru-RU" sz="4000" dirty="0"/>
          </a:p>
        </p:txBody>
      </p:sp>
      <p:sp>
        <p:nvSpPr>
          <p:cNvPr id="3" name="Подзаголовок 2">
            <a:extLst>
              <a:ext uri="{FF2B5EF4-FFF2-40B4-BE49-F238E27FC236}">
                <a16:creationId xmlns:a16="http://schemas.microsoft.com/office/drawing/2014/main" id="{7BB7786F-6478-026A-2D86-53804B208410}"/>
              </a:ext>
            </a:extLst>
          </p:cNvPr>
          <p:cNvSpPr>
            <a:spLocks noGrp="1"/>
          </p:cNvSpPr>
          <p:nvPr>
            <p:ph type="subTitle" idx="1"/>
          </p:nvPr>
        </p:nvSpPr>
        <p:spPr>
          <a:xfrm>
            <a:off x="703400" y="4945712"/>
            <a:ext cx="3380437" cy="850392"/>
          </a:xfrm>
        </p:spPr>
        <p:txBody>
          <a:bodyPr anchor="b">
            <a:normAutofit/>
          </a:bodyPr>
          <a:lstStyle/>
          <a:p>
            <a:endParaRPr lang="ru-RU" sz="1800" dirty="0"/>
          </a:p>
        </p:txBody>
      </p:sp>
      <p:cxnSp>
        <p:nvCxnSpPr>
          <p:cNvPr id="17"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6042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638014-9FDC-88AD-F539-27BCF42E2F78}"/>
              </a:ext>
            </a:extLst>
          </p:cNvPr>
          <p:cNvSpPr txBox="1"/>
          <p:nvPr/>
        </p:nvSpPr>
        <p:spPr>
          <a:xfrm>
            <a:off x="554334" y="1513176"/>
            <a:ext cx="11083332"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В 30-40-е гг. </a:t>
            </a:r>
          </a:p>
          <a:p>
            <a:endParaRPr lang="ru-RU" dirty="0"/>
          </a:p>
          <a:p>
            <a:pPr marL="285750" indent="-285750">
              <a:buFont typeface="Wingdings" panose="05000000000000000000" pitchFamily="2" charset="2"/>
              <a:buChar char="ü"/>
            </a:pPr>
            <a:r>
              <a:rPr lang="ru-RU" dirty="0"/>
              <a:t>печатается серия дидактических пособий для переводчиков научно-технической литературы,</a:t>
            </a:r>
          </a:p>
          <a:p>
            <a:pPr marL="285750" indent="-285750">
              <a:buFont typeface="Wingdings" panose="05000000000000000000" pitchFamily="2" charset="2"/>
              <a:buChar char="ü"/>
            </a:pPr>
            <a:r>
              <a:rPr lang="ru-RU" dirty="0"/>
              <a:t>предпринимается попытка выявить типичные признаки научно-технических текстов в разных языках: </a:t>
            </a:r>
          </a:p>
          <a:p>
            <a:endParaRPr lang="ru-RU" dirty="0"/>
          </a:p>
          <a:p>
            <a:r>
              <a:rPr lang="ru-RU" dirty="0"/>
              <a:t>«Техника перевода научной и технической литературы с английского языка на русский» М. М. Морозова (М., 1932-1938) </a:t>
            </a:r>
          </a:p>
          <a:p>
            <a:r>
              <a:rPr lang="ru-RU" dirty="0"/>
              <a:t>«Теория и практика перевода немецкой научной и технической литературы на русский язык» (2-е изд., 1937-1941) А.В. Федорова. </a:t>
            </a:r>
          </a:p>
          <a:p>
            <a:endParaRPr lang="ru-RU" dirty="0"/>
          </a:p>
          <a:p>
            <a:r>
              <a:rPr lang="ru-RU" dirty="0"/>
              <a:t>Я.И. </a:t>
            </a:r>
            <a:r>
              <a:rPr lang="ru-RU" dirty="0" err="1"/>
              <a:t>Рецкер</a:t>
            </a:r>
            <a:r>
              <a:rPr lang="ru-RU" dirty="0"/>
              <a:t> устанавливает три основных типа лексико-семантических соответствий в переводе: эквиваленты, аналоги и адекватные замены. («О закономерных соответствиях при переводе на родной язык», 1950).</a:t>
            </a:r>
          </a:p>
        </p:txBody>
      </p:sp>
    </p:spTree>
    <p:extLst>
      <p:ext uri="{BB962C8B-B14F-4D97-AF65-F5344CB8AC3E}">
        <p14:creationId xmlns:p14="http://schemas.microsoft.com/office/powerpoint/2010/main" val="921332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E8FD07-7CE1-671F-63B8-771593EC916F}"/>
              </a:ext>
            </a:extLst>
          </p:cNvPr>
          <p:cNvSpPr txBox="1"/>
          <p:nvPr/>
        </p:nvSpPr>
        <p:spPr>
          <a:xfrm>
            <a:off x="715944" y="1793691"/>
            <a:ext cx="10606033"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К середине 50-х гг. </a:t>
            </a:r>
            <a:r>
              <a:rPr lang="ru-RU" b="1" dirty="0"/>
              <a:t>ослабляется контроль </a:t>
            </a:r>
            <a:r>
              <a:rPr lang="ru-RU" dirty="0"/>
              <a:t>над переводческой деятельностью. </a:t>
            </a:r>
          </a:p>
          <a:p>
            <a:endParaRPr lang="ru-RU" dirty="0"/>
          </a:p>
          <a:p>
            <a:r>
              <a:rPr lang="ru-RU" dirty="0"/>
              <a:t>Требование переводить в соответствии с литературной нормой русского языка сохраняется, но для воссоздания стилистики оригинального текста </a:t>
            </a:r>
            <a:r>
              <a:rPr lang="ru-RU" b="1" dirty="0"/>
              <a:t>допускается использование диалектизмов, бранной лексики и т.д. </a:t>
            </a:r>
            <a:r>
              <a:rPr lang="ru-RU" dirty="0"/>
              <a:t>(«Над пропастью во ржи» Сэлинджера). </a:t>
            </a:r>
          </a:p>
          <a:p>
            <a:endParaRPr lang="ru-RU" dirty="0"/>
          </a:p>
          <a:p>
            <a:r>
              <a:rPr lang="ru-RU" dirty="0"/>
              <a:t>Все шире применяется к переводу коммуникативный, а позже и деятельный подход к анализу переводческой деятельности (A.В. Федоров, Я. И. </a:t>
            </a:r>
            <a:r>
              <a:rPr lang="ru-RU" dirty="0" err="1"/>
              <a:t>Рецкер</a:t>
            </a:r>
            <a:r>
              <a:rPr lang="ru-RU" dirty="0"/>
              <a:t>, А.Д. </a:t>
            </a:r>
            <a:r>
              <a:rPr lang="ru-RU" dirty="0" err="1"/>
              <a:t>Щвейцер</a:t>
            </a:r>
            <a:r>
              <a:rPr lang="ru-RU" dirty="0"/>
              <a:t>, Л. С. </a:t>
            </a:r>
            <a:r>
              <a:rPr lang="ru-RU" dirty="0" err="1"/>
              <a:t>Бархударов</a:t>
            </a:r>
            <a:r>
              <a:rPr lang="ru-RU" dirty="0"/>
              <a:t>, B.Н. Комиссаров, В.С. Виноградов, Р.К. Миньяр-</a:t>
            </a:r>
            <a:r>
              <a:rPr lang="ru-RU" dirty="0" err="1"/>
              <a:t>Белоручев</a:t>
            </a:r>
            <a:r>
              <a:rPr lang="ru-RU" dirty="0"/>
              <a:t> и др.).</a:t>
            </a:r>
          </a:p>
        </p:txBody>
      </p:sp>
    </p:spTree>
    <p:extLst>
      <p:ext uri="{BB962C8B-B14F-4D97-AF65-F5344CB8AC3E}">
        <p14:creationId xmlns:p14="http://schemas.microsoft.com/office/powerpoint/2010/main" val="3290001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761D48-8A15-F556-7421-517758FFEAEA}"/>
              </a:ext>
            </a:extLst>
          </p:cNvPr>
          <p:cNvSpPr txBox="1"/>
          <p:nvPr/>
        </p:nvSpPr>
        <p:spPr>
          <a:xfrm>
            <a:off x="645605" y="3828981"/>
            <a:ext cx="10606034" cy="1754326"/>
          </a:xfrm>
          <a:prstGeom prst="rect">
            <a:avLst/>
          </a:prstGeom>
          <a:noFill/>
        </p:spPr>
        <p:txBody>
          <a:bodyPr wrap="square">
            <a:spAutoFit/>
          </a:bodyPr>
          <a:lstStyle/>
          <a:p>
            <a:r>
              <a:rPr lang="ru-RU" b="0" i="0" dirty="0">
                <a:solidFill>
                  <a:srgbClr val="222222"/>
                </a:solidFill>
                <a:effectLst/>
                <a:latin typeface="Raleway" panose="020B0003030101060003" pitchFamily="34" charset="0"/>
              </a:rPr>
              <a:t>Если вам на самом деле хочется услышать эту историю, вы, наверно, прежде всего захотите узнать, где я родился, как провел свое </a:t>
            </a:r>
            <a:r>
              <a:rPr lang="ru-RU" b="1" i="0" dirty="0">
                <a:solidFill>
                  <a:srgbClr val="222222"/>
                </a:solidFill>
                <a:effectLst/>
                <a:latin typeface="Raleway" panose="020B0003030101060003" pitchFamily="34" charset="0"/>
              </a:rPr>
              <a:t>дурацкое</a:t>
            </a:r>
            <a:r>
              <a:rPr lang="ru-RU" b="0" i="0" dirty="0">
                <a:solidFill>
                  <a:srgbClr val="222222"/>
                </a:solidFill>
                <a:effectLst/>
                <a:latin typeface="Raleway" panose="020B0003030101060003" pitchFamily="34" charset="0"/>
              </a:rPr>
              <a:t> детство, что делали мои родители до моего рождения, — словом, всю эту </a:t>
            </a:r>
            <a:r>
              <a:rPr lang="ru-RU" b="0" i="0" dirty="0" err="1">
                <a:solidFill>
                  <a:srgbClr val="222222"/>
                </a:solidFill>
                <a:effectLst/>
                <a:latin typeface="Raleway" panose="020B0003030101060003" pitchFamily="34" charset="0"/>
              </a:rPr>
              <a:t>давид-копперфилдовскую</a:t>
            </a:r>
            <a:r>
              <a:rPr lang="ru-RU" b="0" i="0" dirty="0">
                <a:solidFill>
                  <a:srgbClr val="222222"/>
                </a:solidFill>
                <a:effectLst/>
                <a:latin typeface="Raleway" panose="020B0003030101060003" pitchFamily="34" charset="0"/>
              </a:rPr>
              <a:t> </a:t>
            </a:r>
            <a:r>
              <a:rPr lang="ru-RU" b="1" i="0" dirty="0">
                <a:solidFill>
                  <a:srgbClr val="222222"/>
                </a:solidFill>
                <a:effectLst/>
                <a:latin typeface="Raleway" panose="020B0003030101060003" pitchFamily="34" charset="0"/>
              </a:rPr>
              <a:t>муть</a:t>
            </a:r>
            <a:r>
              <a:rPr lang="ru-RU" b="0" i="0" dirty="0">
                <a:solidFill>
                  <a:srgbClr val="222222"/>
                </a:solidFill>
                <a:effectLst/>
                <a:latin typeface="Raleway" panose="020B0003030101060003" pitchFamily="34" charset="0"/>
              </a:rPr>
              <a:t>. Но, по правде говоря, мне неохота в этом копаться. Во-первых, скучно, а во-вторых, у моих предков, наверно, случилось бы по два инфаркта на брата, если б я стал болтать про их личные дела. Они этого терпеть не могут, особенно отец. Вообще-то они люди славные, я ничего не говорю, но обидчивые </a:t>
            </a:r>
            <a:r>
              <a:rPr lang="ru-RU" b="1" i="0" dirty="0">
                <a:solidFill>
                  <a:srgbClr val="222222"/>
                </a:solidFill>
                <a:effectLst/>
                <a:latin typeface="Raleway" panose="020B0003030101060003" pitchFamily="34" charset="0"/>
              </a:rPr>
              <a:t>до чертиков</a:t>
            </a:r>
            <a:r>
              <a:rPr lang="ru-RU" b="0" i="0" dirty="0">
                <a:solidFill>
                  <a:srgbClr val="222222"/>
                </a:solidFill>
                <a:effectLst/>
                <a:latin typeface="Raleway" panose="020B0003030101060003" pitchFamily="34" charset="0"/>
              </a:rPr>
              <a:t>.</a:t>
            </a:r>
            <a:endParaRPr lang="ru-RU" dirty="0"/>
          </a:p>
        </p:txBody>
      </p:sp>
      <p:sp>
        <p:nvSpPr>
          <p:cNvPr id="4" name="TextBox 3">
            <a:extLst>
              <a:ext uri="{FF2B5EF4-FFF2-40B4-BE49-F238E27FC236}">
                <a16:creationId xmlns:a16="http://schemas.microsoft.com/office/drawing/2014/main" id="{C80E5AAC-A077-B0AA-ADA9-49C069F7CB65}"/>
              </a:ext>
            </a:extLst>
          </p:cNvPr>
          <p:cNvSpPr txBox="1"/>
          <p:nvPr/>
        </p:nvSpPr>
        <p:spPr>
          <a:xfrm>
            <a:off x="543865" y="1274693"/>
            <a:ext cx="10809515" cy="2031325"/>
          </a:xfrm>
          <a:prstGeom prst="rect">
            <a:avLst/>
          </a:prstGeom>
          <a:noFill/>
        </p:spPr>
        <p:txBody>
          <a:bodyPr wrap="square">
            <a:spAutoFit/>
          </a:bodyPr>
          <a:lstStyle/>
          <a:p>
            <a:r>
              <a:rPr lang="en-US" b="0" i="0" dirty="0">
                <a:solidFill>
                  <a:srgbClr val="000000"/>
                </a:solidFill>
                <a:effectLst/>
                <a:latin typeface="Roboto" panose="02000000000000000000" pitchFamily="2" charset="0"/>
              </a:rPr>
              <a:t>If you really want to hear about it, the first thing you’ll probably want to know is where I was born, an what my </a:t>
            </a:r>
            <a:r>
              <a:rPr lang="en-US" b="1" i="0" dirty="0">
                <a:solidFill>
                  <a:srgbClr val="000000"/>
                </a:solidFill>
                <a:effectLst/>
                <a:latin typeface="Roboto" panose="02000000000000000000" pitchFamily="2" charset="0"/>
              </a:rPr>
              <a:t>lousy</a:t>
            </a:r>
            <a:r>
              <a:rPr lang="en-US" b="0" i="0" dirty="0">
                <a:solidFill>
                  <a:srgbClr val="000000"/>
                </a:solidFill>
                <a:effectLst/>
                <a:latin typeface="Roboto" panose="02000000000000000000" pitchFamily="2" charset="0"/>
              </a:rPr>
              <a:t> childhood was like, and how my parents were occupied and all before they had me, and all that David Copperfield kind of </a:t>
            </a:r>
            <a:r>
              <a:rPr lang="en-US" b="1" i="0" dirty="0">
                <a:solidFill>
                  <a:srgbClr val="000000"/>
                </a:solidFill>
                <a:effectLst/>
                <a:latin typeface="Roboto" panose="02000000000000000000" pitchFamily="2" charset="0"/>
              </a:rPr>
              <a:t>crap</a:t>
            </a:r>
            <a:r>
              <a:rPr lang="en-US" b="0" i="0" dirty="0">
                <a:solidFill>
                  <a:srgbClr val="000000"/>
                </a:solidFill>
                <a:effectLst/>
                <a:latin typeface="Roboto" panose="02000000000000000000" pitchFamily="2" charset="0"/>
              </a:rPr>
              <a:t>, but I don’t feel like going into it, if you want to know the truth. In the first place, that stuff bores me, and in the second place, my parents would have about two hemorrhages apiece if I told anything pretty personal about them</a:t>
            </a:r>
            <a:r>
              <a:rPr lang="ru-RU" b="0" i="0" dirty="0">
                <a:solidFill>
                  <a:srgbClr val="000000"/>
                </a:solidFill>
                <a:effectLst/>
                <a:latin typeface="Roboto" panose="02000000000000000000" pitchFamily="2" charset="0"/>
              </a:rPr>
              <a:t>. </a:t>
            </a:r>
            <a:r>
              <a:rPr lang="en-US" b="0" i="0" dirty="0">
                <a:solidFill>
                  <a:srgbClr val="000000"/>
                </a:solidFill>
                <a:effectLst/>
                <a:latin typeface="Roboto" panose="02000000000000000000" pitchFamily="2" charset="0"/>
              </a:rPr>
              <a:t>They’re quite touchy about anything like that, especially my father. They’re nice and all — I’m not saying that — but they’re also </a:t>
            </a:r>
            <a:r>
              <a:rPr lang="en-US" b="1" i="0" dirty="0">
                <a:solidFill>
                  <a:srgbClr val="000000"/>
                </a:solidFill>
                <a:effectLst/>
                <a:latin typeface="Roboto" panose="02000000000000000000" pitchFamily="2" charset="0"/>
              </a:rPr>
              <a:t>touchy</a:t>
            </a:r>
            <a:r>
              <a:rPr lang="en-US" b="0" i="0" dirty="0">
                <a:solidFill>
                  <a:srgbClr val="000000"/>
                </a:solidFill>
                <a:effectLst/>
                <a:latin typeface="Roboto" panose="02000000000000000000" pitchFamily="2" charset="0"/>
              </a:rPr>
              <a:t> </a:t>
            </a:r>
            <a:r>
              <a:rPr lang="en-US" b="1" i="0" dirty="0">
                <a:solidFill>
                  <a:srgbClr val="000000"/>
                </a:solidFill>
                <a:effectLst/>
                <a:latin typeface="Roboto" panose="02000000000000000000" pitchFamily="2" charset="0"/>
              </a:rPr>
              <a:t>as hell</a:t>
            </a:r>
            <a:r>
              <a:rPr lang="en-US" b="0" i="0" dirty="0">
                <a:solidFill>
                  <a:srgbClr val="000000"/>
                </a:solidFill>
                <a:effectLst/>
                <a:latin typeface="Roboto" panose="02000000000000000000" pitchFamily="2" charset="0"/>
              </a:rPr>
              <a:t>.</a:t>
            </a:r>
            <a:endParaRPr lang="ru-RU" dirty="0"/>
          </a:p>
        </p:txBody>
      </p:sp>
      <p:sp>
        <p:nvSpPr>
          <p:cNvPr id="7" name="TextBox 6">
            <a:extLst>
              <a:ext uri="{FF2B5EF4-FFF2-40B4-BE49-F238E27FC236}">
                <a16:creationId xmlns:a16="http://schemas.microsoft.com/office/drawing/2014/main" id="{DAD20698-9362-99A0-A2B8-06356512C4C2}"/>
              </a:ext>
            </a:extLst>
          </p:cNvPr>
          <p:cNvSpPr txBox="1"/>
          <p:nvPr/>
        </p:nvSpPr>
        <p:spPr>
          <a:xfrm>
            <a:off x="543864" y="6211669"/>
            <a:ext cx="7404381" cy="646331"/>
          </a:xfrm>
          <a:prstGeom prst="rect">
            <a:avLst/>
          </a:prstGeom>
          <a:noFill/>
        </p:spPr>
        <p:txBody>
          <a:bodyPr wrap="square">
            <a:spAutoFit/>
          </a:bodyPr>
          <a:lstStyle/>
          <a:p>
            <a:r>
              <a:rPr lang="en-US" dirty="0">
                <a:hlinkClick r:id="rId2"/>
              </a:rPr>
              <a:t>https://liteka.ru/english/library/3566-the-catcher-in-the-rye#3</a:t>
            </a:r>
            <a:endParaRPr lang="ru-RU" dirty="0"/>
          </a:p>
          <a:p>
            <a:r>
              <a:rPr lang="en-US" dirty="0">
                <a:hlinkClick r:id="rId3"/>
              </a:rPr>
              <a:t>https://anylang.net/ru/books/es</a:t>
            </a:r>
            <a:r>
              <a:rPr lang="ru-RU" dirty="0"/>
              <a:t>  </a:t>
            </a:r>
          </a:p>
        </p:txBody>
      </p:sp>
      <p:sp>
        <p:nvSpPr>
          <p:cNvPr id="2" name="Прямоугольник 1">
            <a:extLst>
              <a:ext uri="{FF2B5EF4-FFF2-40B4-BE49-F238E27FC236}">
                <a16:creationId xmlns:a16="http://schemas.microsoft.com/office/drawing/2014/main" id="{A5B7DA08-513D-076A-9A63-E04A36AF98ED}"/>
              </a:ext>
            </a:extLst>
          </p:cNvPr>
          <p:cNvSpPr/>
          <p:nvPr/>
        </p:nvSpPr>
        <p:spPr>
          <a:xfrm>
            <a:off x="11009644" y="3195486"/>
            <a:ext cx="1024932" cy="221064"/>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a:extLst>
              <a:ext uri="{FF2B5EF4-FFF2-40B4-BE49-F238E27FC236}">
                <a16:creationId xmlns:a16="http://schemas.microsoft.com/office/drawing/2014/main" id="{0FC73B9F-7845-33FA-2F50-DD1980F68E7D}"/>
              </a:ext>
            </a:extLst>
          </p:cNvPr>
          <p:cNvSpPr/>
          <p:nvPr/>
        </p:nvSpPr>
        <p:spPr>
          <a:xfrm>
            <a:off x="11087936" y="3486221"/>
            <a:ext cx="530888" cy="221064"/>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a:extLst>
              <a:ext uri="{FF2B5EF4-FFF2-40B4-BE49-F238E27FC236}">
                <a16:creationId xmlns:a16="http://schemas.microsoft.com/office/drawing/2014/main" id="{4E6C2B20-32A5-F571-8ABA-DB3186D5F699}"/>
              </a:ext>
            </a:extLst>
          </p:cNvPr>
          <p:cNvSpPr/>
          <p:nvPr/>
        </p:nvSpPr>
        <p:spPr>
          <a:xfrm>
            <a:off x="8296589" y="5565892"/>
            <a:ext cx="2401556" cy="221064"/>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38830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3496C-D9AA-7CFE-D8A1-A0F5AD2FDFC8}"/>
              </a:ext>
            </a:extLst>
          </p:cNvPr>
          <p:cNvSpPr txBox="1"/>
          <p:nvPr/>
        </p:nvSpPr>
        <p:spPr>
          <a:xfrm>
            <a:off x="743578" y="1307854"/>
            <a:ext cx="8681776"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В 1955г. начал издаваться журнал «Иностранная литература». </a:t>
            </a:r>
          </a:p>
          <a:p>
            <a:endParaRPr lang="ru-RU" dirty="0"/>
          </a:p>
          <a:p>
            <a:r>
              <a:rPr lang="ru-RU" dirty="0"/>
              <a:t>Продолжала издаваться серия книг «Всемирная литература», где наряду с переводами содержались научные комментарии к тексту. </a:t>
            </a:r>
          </a:p>
          <a:p>
            <a:endParaRPr lang="ru-RU" dirty="0"/>
          </a:p>
          <a:p>
            <a:r>
              <a:rPr lang="ru-RU" dirty="0"/>
              <a:t>На рубеже 90-х гг. снимается запрет на публикацию переводов ранее запрещенных авторов. </a:t>
            </a:r>
          </a:p>
          <a:p>
            <a:endParaRPr lang="ru-RU" dirty="0"/>
          </a:p>
          <a:p>
            <a:r>
              <a:rPr lang="ru-RU" dirty="0"/>
              <a:t>Изменение представлений об эквивалентности, понимаемой как полноценность передачи художественного целого (А. В. Федоров) вызвало появление повторных переводов художественных произведений. </a:t>
            </a:r>
          </a:p>
          <a:p>
            <a:endParaRPr lang="ru-RU" dirty="0"/>
          </a:p>
          <a:p>
            <a:r>
              <a:rPr lang="ru-RU" dirty="0"/>
              <a:t>В начале 90-х гг. исчезает государственная издательская система и институт редакторов. Переводы этого периода отличаются очень низким уровнем качества, что проявляется в грубых лексических ошибках, приводящих к искажению смысла.</a:t>
            </a:r>
          </a:p>
        </p:txBody>
      </p:sp>
      <p:pic>
        <p:nvPicPr>
          <p:cNvPr id="5" name="Рисунок 4">
            <a:extLst>
              <a:ext uri="{FF2B5EF4-FFF2-40B4-BE49-F238E27FC236}">
                <a16:creationId xmlns:a16="http://schemas.microsoft.com/office/drawing/2014/main" id="{20AE7432-55BB-860A-6FF9-65EA5B79DE5A}"/>
              </a:ext>
            </a:extLst>
          </p:cNvPr>
          <p:cNvPicPr>
            <a:picLocks noChangeAspect="1"/>
          </p:cNvPicPr>
          <p:nvPr/>
        </p:nvPicPr>
        <p:blipFill>
          <a:blip r:embed="rId2"/>
          <a:stretch>
            <a:fillRect/>
          </a:stretch>
        </p:blipFill>
        <p:spPr>
          <a:xfrm>
            <a:off x="9677400" y="0"/>
            <a:ext cx="2514600" cy="3876675"/>
          </a:xfrm>
          <a:prstGeom prst="rect">
            <a:avLst/>
          </a:prstGeom>
        </p:spPr>
      </p:pic>
    </p:spTree>
    <p:extLst>
      <p:ext uri="{BB962C8B-B14F-4D97-AF65-F5344CB8AC3E}">
        <p14:creationId xmlns:p14="http://schemas.microsoft.com/office/powerpoint/2010/main" val="3483801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3CC48D-27F7-9518-74D7-4877DCD967F8}"/>
              </a:ext>
            </a:extLst>
          </p:cNvPr>
          <p:cNvSpPr>
            <a:spLocks noGrp="1"/>
          </p:cNvSpPr>
          <p:nvPr>
            <p:ph type="title"/>
          </p:nvPr>
        </p:nvSpPr>
        <p:spPr/>
        <p:txBody>
          <a:bodyPr>
            <a:normAutofit/>
          </a:bodyPr>
          <a:lstStyle/>
          <a:p>
            <a:r>
              <a:rPr lang="ru-RU" sz="2800" dirty="0">
                <a:latin typeface="Times New Roman" panose="02020603050405020304" pitchFamily="18" charset="0"/>
                <a:cs typeface="Times New Roman" panose="02020603050405020304" pitchFamily="18" charset="0"/>
              </a:rPr>
              <a:t>История компьютерного перевода</a:t>
            </a:r>
          </a:p>
        </p:txBody>
      </p:sp>
      <p:sp>
        <p:nvSpPr>
          <p:cNvPr id="3" name="Объект 2">
            <a:extLst>
              <a:ext uri="{FF2B5EF4-FFF2-40B4-BE49-F238E27FC236}">
                <a16:creationId xmlns:a16="http://schemas.microsoft.com/office/drawing/2014/main" id="{F1C24CE5-5AD7-FC87-8859-91E201C4D459}"/>
              </a:ext>
            </a:extLst>
          </p:cNvPr>
          <p:cNvSpPr>
            <a:spLocks noGrp="1"/>
          </p:cNvSpPr>
          <p:nvPr>
            <p:ph idx="1"/>
          </p:nvPr>
        </p:nvSpPr>
        <p:spPr>
          <a:xfrm>
            <a:off x="886553" y="1853221"/>
            <a:ext cx="9906000" cy="1382157"/>
          </a:xfrm>
        </p:spPr>
        <p:style>
          <a:lnRef idx="2">
            <a:schemeClr val="accent1"/>
          </a:lnRef>
          <a:fillRef idx="1">
            <a:schemeClr val="lt1"/>
          </a:fillRef>
          <a:effectRef idx="0">
            <a:schemeClr val="accent1"/>
          </a:effectRef>
          <a:fontRef idx="minor">
            <a:schemeClr val="dk1"/>
          </a:fontRef>
        </p:style>
        <p:txBody>
          <a:bodyPr>
            <a:normAutofit/>
          </a:bodyPr>
          <a:lstStyle/>
          <a:p>
            <a:r>
              <a:rPr lang="ru-RU" sz="2000" dirty="0">
                <a:latin typeface="Times New Roman" panose="02020603050405020304" pitchFamily="18" charset="0"/>
                <a:cs typeface="Times New Roman" panose="02020603050405020304" pitchFamily="18" charset="0"/>
              </a:rPr>
              <a:t>Ранние попытки использовать компьютеры для перевода строились на основе запрограммированных словарей и лингвистических правил, </a:t>
            </a:r>
          </a:p>
          <a:p>
            <a:r>
              <a:rPr lang="ru-RU" sz="2000" dirty="0">
                <a:latin typeface="Times New Roman" panose="02020603050405020304" pitchFamily="18" charset="0"/>
                <a:cs typeface="Times New Roman" panose="02020603050405020304" pitchFamily="18" charset="0"/>
              </a:rPr>
              <a:t>Современный подход —  это статистический и нейронный машинный перевод.</a:t>
            </a:r>
          </a:p>
        </p:txBody>
      </p:sp>
    </p:spTree>
    <p:extLst>
      <p:ext uri="{BB962C8B-B14F-4D97-AF65-F5344CB8AC3E}">
        <p14:creationId xmlns:p14="http://schemas.microsoft.com/office/powerpoint/2010/main" val="369621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F17DE1-3B60-6F2C-F969-3BBF26ACFF2E}"/>
              </a:ext>
            </a:extLst>
          </p:cNvPr>
          <p:cNvSpPr txBox="1"/>
          <p:nvPr/>
        </p:nvSpPr>
        <p:spPr>
          <a:xfrm>
            <a:off x="0" y="114868"/>
            <a:ext cx="277238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ru-RU" sz="2400" dirty="0">
                <a:latin typeface="Times New Roman" panose="02020603050405020304" pitchFamily="18" charset="0"/>
                <a:cs typeface="Times New Roman" panose="02020603050405020304" pitchFamily="18" charset="0"/>
              </a:rPr>
              <a:t>Этап 1. 1930-е гг.</a:t>
            </a:r>
          </a:p>
        </p:txBody>
      </p:sp>
      <p:sp>
        <p:nvSpPr>
          <p:cNvPr id="8" name="TextBox 7">
            <a:extLst>
              <a:ext uri="{FF2B5EF4-FFF2-40B4-BE49-F238E27FC236}">
                <a16:creationId xmlns:a16="http://schemas.microsoft.com/office/drawing/2014/main" id="{DBCCAEB4-EE36-8725-D4A4-57FC73FD63CB}"/>
              </a:ext>
            </a:extLst>
          </p:cNvPr>
          <p:cNvSpPr txBox="1"/>
          <p:nvPr/>
        </p:nvSpPr>
        <p:spPr>
          <a:xfrm>
            <a:off x="1064014" y="1127457"/>
            <a:ext cx="4062463"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ru-RU" sz="2000" b="0" i="0" dirty="0">
                <a:solidFill>
                  <a:srgbClr val="484848"/>
                </a:solidFill>
                <a:effectLst/>
                <a:latin typeface="OpenSans-Regular"/>
              </a:rPr>
              <a:t>Французский ученый армянского происхождения Жорж </a:t>
            </a:r>
            <a:r>
              <a:rPr lang="ru-RU" sz="2000" b="0" i="0" dirty="0" err="1">
                <a:solidFill>
                  <a:srgbClr val="484848"/>
                </a:solidFill>
                <a:effectLst/>
                <a:latin typeface="OpenSans-Regular"/>
              </a:rPr>
              <a:t>Арцруни</a:t>
            </a:r>
            <a:r>
              <a:rPr lang="ru-RU" sz="2000" b="0" i="0" dirty="0">
                <a:solidFill>
                  <a:srgbClr val="484848"/>
                </a:solidFill>
                <a:effectLst/>
                <a:latin typeface="OpenSans-Regular"/>
              </a:rPr>
              <a:t> - двуязычный автоматический словарь на перфоленте</a:t>
            </a:r>
            <a:endParaRPr lang="ru-RU" sz="2000" dirty="0"/>
          </a:p>
        </p:txBody>
      </p:sp>
      <p:sp>
        <p:nvSpPr>
          <p:cNvPr id="10" name="TextBox 9">
            <a:extLst>
              <a:ext uri="{FF2B5EF4-FFF2-40B4-BE49-F238E27FC236}">
                <a16:creationId xmlns:a16="http://schemas.microsoft.com/office/drawing/2014/main" id="{1FDD6EEB-7FB1-6FDD-A46F-2EA32010DB2F}"/>
              </a:ext>
            </a:extLst>
          </p:cNvPr>
          <p:cNvSpPr txBox="1"/>
          <p:nvPr/>
        </p:nvSpPr>
        <p:spPr>
          <a:xfrm>
            <a:off x="1064014" y="2841046"/>
            <a:ext cx="4062463"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0" i="0" dirty="0">
                <a:solidFill>
                  <a:srgbClr val="484848"/>
                </a:solidFill>
                <a:effectLst/>
                <a:latin typeface="OpenSans-Regular"/>
              </a:rPr>
              <a:t>Советский инженер Петр Троянский - машина для подбора и печатания слов при переводе с одного языка на другой </a:t>
            </a:r>
            <a:endParaRPr lang="ru-RU" sz="2000" dirty="0"/>
          </a:p>
        </p:txBody>
      </p:sp>
      <p:pic>
        <p:nvPicPr>
          <p:cNvPr id="11" name="Рисунок 10">
            <a:extLst>
              <a:ext uri="{FF2B5EF4-FFF2-40B4-BE49-F238E27FC236}">
                <a16:creationId xmlns:a16="http://schemas.microsoft.com/office/drawing/2014/main" id="{E8D041FF-ECCD-4776-B352-1D0584B7A957}"/>
              </a:ext>
            </a:extLst>
          </p:cNvPr>
          <p:cNvPicPr>
            <a:picLocks noChangeAspect="1"/>
          </p:cNvPicPr>
          <p:nvPr/>
        </p:nvPicPr>
        <p:blipFill>
          <a:blip r:embed="rId2"/>
          <a:stretch>
            <a:fillRect/>
          </a:stretch>
        </p:blipFill>
        <p:spPr>
          <a:xfrm>
            <a:off x="5518420" y="1127457"/>
            <a:ext cx="6424893" cy="5045374"/>
          </a:xfrm>
          <a:prstGeom prst="rect">
            <a:avLst/>
          </a:prstGeom>
        </p:spPr>
      </p:pic>
    </p:spTree>
    <p:extLst>
      <p:ext uri="{BB962C8B-B14F-4D97-AF65-F5344CB8AC3E}">
        <p14:creationId xmlns:p14="http://schemas.microsoft.com/office/powerpoint/2010/main" val="371297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7A87C-FF57-9829-34E2-3B7F05A6851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94D41CA-D3D3-0B86-E426-DDBF8A63ADE6}"/>
              </a:ext>
            </a:extLst>
          </p:cNvPr>
          <p:cNvSpPr txBox="1"/>
          <p:nvPr/>
        </p:nvSpPr>
        <p:spPr>
          <a:xfrm>
            <a:off x="404329" y="685082"/>
            <a:ext cx="1138334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ru-RU" sz="2000" b="0" i="0" dirty="0">
                <a:solidFill>
                  <a:srgbClr val="484848"/>
                </a:solidFill>
                <a:effectLst/>
                <a:latin typeface="Times New Roman" panose="02020603050405020304" pitchFamily="18" charset="0"/>
                <a:cs typeface="Times New Roman" panose="02020603050405020304" pitchFamily="18" charset="0"/>
              </a:rPr>
              <a:t>Стол с наклонной поверхностью и фотокамерой, совмещенной с печатной машинкой. Клавиши машинки позволяли кодировать морфологическую и грамматическую информацию, а ее лента подавалась синхронно с фотопленкой. На поверхности устройства была установлена подвижная пластина с напечатанными словами, называемая </a:t>
            </a:r>
            <a:r>
              <a:rPr lang="ru-RU" sz="2000" b="0" i="0" dirty="0" err="1">
                <a:solidFill>
                  <a:srgbClr val="484848"/>
                </a:solidFill>
                <a:effectLst/>
                <a:latin typeface="Times New Roman" panose="02020603050405020304" pitchFamily="18" charset="0"/>
                <a:cs typeface="Times New Roman" panose="02020603050405020304" pitchFamily="18" charset="0"/>
              </a:rPr>
              <a:t>глоссарным</a:t>
            </a:r>
            <a:r>
              <a:rPr lang="ru-RU" sz="2000" b="0" i="0" dirty="0">
                <a:solidFill>
                  <a:srgbClr val="484848"/>
                </a:solidFill>
                <a:effectLst/>
                <a:latin typeface="Times New Roman" panose="02020603050405020304" pitchFamily="18" charset="0"/>
                <a:cs typeface="Times New Roman" panose="02020603050405020304" pitchFamily="18" charset="0"/>
              </a:rPr>
              <a:t> полем. Слова на </a:t>
            </a:r>
            <a:r>
              <a:rPr lang="ru-RU" sz="2000" b="0" i="0" dirty="0" err="1">
                <a:solidFill>
                  <a:srgbClr val="484848"/>
                </a:solidFill>
                <a:effectLst/>
                <a:latin typeface="Times New Roman" panose="02020603050405020304" pitchFamily="18" charset="0"/>
                <a:cs typeface="Times New Roman" panose="02020603050405020304" pitchFamily="18" charset="0"/>
              </a:rPr>
              <a:t>глоссарном</a:t>
            </a:r>
            <a:r>
              <a:rPr lang="ru-RU" sz="2000" b="0" i="0" dirty="0">
                <a:solidFill>
                  <a:srgbClr val="484848"/>
                </a:solidFill>
                <a:effectLst/>
                <a:latin typeface="Times New Roman" panose="02020603050405020304" pitchFamily="18" charset="0"/>
                <a:cs typeface="Times New Roman" panose="02020603050405020304" pitchFamily="18" charset="0"/>
              </a:rPr>
              <a:t> поле сопровождались переводами как минимум на три языка и располагались, подобно буквам на клавиатуре: наиболее часто используемые – ближе к центру поля. </a:t>
            </a:r>
          </a:p>
        </p:txBody>
      </p:sp>
      <p:sp>
        <p:nvSpPr>
          <p:cNvPr id="7" name="TextBox 6">
            <a:extLst>
              <a:ext uri="{FF2B5EF4-FFF2-40B4-BE49-F238E27FC236}">
                <a16:creationId xmlns:a16="http://schemas.microsoft.com/office/drawing/2014/main" id="{93D9BCDE-3F53-4B44-680E-B41374712C76}"/>
              </a:ext>
            </a:extLst>
          </p:cNvPr>
          <p:cNvSpPr txBox="1"/>
          <p:nvPr/>
        </p:nvSpPr>
        <p:spPr>
          <a:xfrm>
            <a:off x="404329" y="2895815"/>
            <a:ext cx="11383340" cy="31700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Технология включала три этапа: </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оператор, знающий исходный язык, брал слово исходного текста, находил карточку с соответствующим словом и его переводом, фотографировал ее, а на машинке печатал дополнительные сведения (часть речи, число и падеж). </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фотолента с предлагаемыми переводами и лента с дополнительными сведениями передавались машинистке, которая печатала получившийся связный текст на языке перевода. </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текст направлялся корректору, переписывающему текст с учетом дополнительных сведений, которыми снабжалось каждое переводимое слово. </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текст перевода передавался «литературному корректору» (рождение профессии </a:t>
            </a:r>
            <a:r>
              <a:rPr lang="ru-RU" sz="2000" dirty="0" err="1">
                <a:latin typeface="Times New Roman" panose="02020603050405020304" pitchFamily="18" charset="0"/>
                <a:cs typeface="Times New Roman" panose="02020603050405020304" pitchFamily="18" charset="0"/>
              </a:rPr>
              <a:t>постредактора</a:t>
            </a:r>
            <a:r>
              <a:rPr lang="ru-RU" sz="2000" dirty="0">
                <a:latin typeface="Times New Roman" panose="02020603050405020304" pitchFamily="18" charset="0"/>
                <a:cs typeface="Times New Roman" panose="02020603050405020304" pitchFamily="18" charset="0"/>
              </a:rPr>
              <a:t> машинного перевода).</a:t>
            </a:r>
          </a:p>
        </p:txBody>
      </p:sp>
    </p:spTree>
    <p:extLst>
      <p:ext uri="{BB962C8B-B14F-4D97-AF65-F5344CB8AC3E}">
        <p14:creationId xmlns:p14="http://schemas.microsoft.com/office/powerpoint/2010/main" val="26318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C7817D-1227-AD05-E65C-35E1D4F7BF9F}"/>
              </a:ext>
            </a:extLst>
          </p:cNvPr>
          <p:cNvSpPr txBox="1"/>
          <p:nvPr/>
        </p:nvSpPr>
        <p:spPr>
          <a:xfrm>
            <a:off x="418289" y="2039733"/>
            <a:ext cx="11478639"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1" dirty="0">
                <a:latin typeface="Times New Roman" panose="02020603050405020304" pitchFamily="18" charset="0"/>
                <a:cs typeface="Times New Roman" panose="02020603050405020304" pitchFamily="18" charset="0"/>
              </a:rPr>
              <a:t>Джорджтаунский эксперимент (1954 г.)</a:t>
            </a:r>
          </a:p>
          <a:p>
            <a:r>
              <a:rPr lang="ru-RU" sz="2000" dirty="0">
                <a:latin typeface="Times New Roman" panose="02020603050405020304" pitchFamily="18" charset="0"/>
                <a:cs typeface="Times New Roman" panose="02020603050405020304" pitchFamily="18" charset="0"/>
              </a:rPr>
              <a:t> (проведен на базе сотрудничества между компанией IBM и Джорджтаунским университетом, программа выполнялась на мейнфрейме IBM 701.) </a:t>
            </a:r>
          </a:p>
        </p:txBody>
      </p:sp>
      <p:sp>
        <p:nvSpPr>
          <p:cNvPr id="6" name="TextBox 5">
            <a:extLst>
              <a:ext uri="{FF2B5EF4-FFF2-40B4-BE49-F238E27FC236}">
                <a16:creationId xmlns:a16="http://schemas.microsoft.com/office/drawing/2014/main" id="{A7B3DFEA-C7E3-E0F1-D61A-0D6A7D2C5661}"/>
              </a:ext>
            </a:extLst>
          </p:cNvPr>
          <p:cNvSpPr txBox="1"/>
          <p:nvPr/>
        </p:nvSpPr>
        <p:spPr>
          <a:xfrm>
            <a:off x="0" y="149263"/>
            <a:ext cx="252919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ru-RU" sz="2400" dirty="0">
                <a:latin typeface="Times New Roman" panose="02020603050405020304" pitchFamily="18" charset="0"/>
                <a:cs typeface="Times New Roman" panose="02020603050405020304" pitchFamily="18" charset="0"/>
              </a:rPr>
              <a:t>Этап 2. 1950-е гг.</a:t>
            </a:r>
          </a:p>
        </p:txBody>
      </p:sp>
      <p:sp>
        <p:nvSpPr>
          <p:cNvPr id="8" name="TextBox 7">
            <a:extLst>
              <a:ext uri="{FF2B5EF4-FFF2-40B4-BE49-F238E27FC236}">
                <a16:creationId xmlns:a16="http://schemas.microsoft.com/office/drawing/2014/main" id="{A99C4B25-A599-27F6-A39C-93A12EE03EF4}"/>
              </a:ext>
            </a:extLst>
          </p:cNvPr>
          <p:cNvSpPr txBox="1"/>
          <p:nvPr/>
        </p:nvSpPr>
        <p:spPr>
          <a:xfrm>
            <a:off x="418289" y="809825"/>
            <a:ext cx="11478639"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Меморандум о компьютерном переводе (1949 г.): на базе накопленных во время второй мировой войны наработок в области криптоанализа шифров, теории информации Клода Шеннона и идей о неких универсальных принципах, на которых строятся все естественные языки.  </a:t>
            </a:r>
          </a:p>
        </p:txBody>
      </p:sp>
      <p:sp>
        <p:nvSpPr>
          <p:cNvPr id="9" name="TextBox 8">
            <a:extLst>
              <a:ext uri="{FF2B5EF4-FFF2-40B4-BE49-F238E27FC236}">
                <a16:creationId xmlns:a16="http://schemas.microsoft.com/office/drawing/2014/main" id="{7CF9FC24-E5E5-42BA-1AC2-E9E1B942EA9C}"/>
              </a:ext>
            </a:extLst>
          </p:cNvPr>
          <p:cNvSpPr txBox="1"/>
          <p:nvPr/>
        </p:nvSpPr>
        <p:spPr>
          <a:xfrm>
            <a:off x="418288" y="3269641"/>
            <a:ext cx="11478639"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В основе эксперимента лежала довольно простая система: </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6 грамматических правил</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словарь - 250 записей. </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предметная область - органическая химия, также был добавлен ряд предложений общей тематики.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В компьютер на перфокартах вводились предложения вроде: «Обработка повышает качество нефти», «Командир получает сведения по телеграфу», — и машина выводила их перевод, напечатанный транслитом.</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Демонстрация была широко освещена в СМИ и повлияла на решение правительств некоторых государств, в первую очередь США, направить инвестиции в область вычислительной лингвистики.</a:t>
            </a:r>
          </a:p>
        </p:txBody>
      </p:sp>
    </p:spTree>
    <p:extLst>
      <p:ext uri="{BB962C8B-B14F-4D97-AF65-F5344CB8AC3E}">
        <p14:creationId xmlns:p14="http://schemas.microsoft.com/office/powerpoint/2010/main" val="290681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F15E72-956B-95DA-62FC-07571203D04E}"/>
              </a:ext>
            </a:extLst>
          </p:cNvPr>
          <p:cNvSpPr txBox="1"/>
          <p:nvPr/>
        </p:nvSpPr>
        <p:spPr>
          <a:xfrm>
            <a:off x="758756" y="3670585"/>
            <a:ext cx="8254615"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Новые лингвистические теории, особенно моделей формальных грамматик:</a:t>
            </a:r>
          </a:p>
          <a:p>
            <a:endParaRPr lang="ru-RU"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2000" dirty="0" err="1">
                <a:latin typeface="Times New Roman" panose="02020603050405020304" pitchFamily="18" charset="0"/>
                <a:cs typeface="Times New Roman" panose="02020603050405020304" pitchFamily="18" charset="0"/>
              </a:rPr>
              <a:t>трансформационно</a:t>
            </a:r>
            <a:r>
              <a:rPr lang="ru-RU" sz="2000" dirty="0">
                <a:latin typeface="Times New Roman" panose="02020603050405020304" pitchFamily="18" charset="0"/>
                <a:cs typeface="Times New Roman" panose="02020603050405020304" pitchFamily="18" charset="0"/>
              </a:rPr>
              <a:t>-генеративная грамматика, </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грамматика зависимостей</a:t>
            </a:r>
          </a:p>
          <a:p>
            <a:pPr marL="285750" indent="-285750">
              <a:buFont typeface="Wingdings" panose="05000000000000000000" pitchFamily="2" charset="2"/>
              <a:buChar char="ü"/>
            </a:pPr>
            <a:r>
              <a:rPr lang="ru-RU" sz="2000" dirty="0" err="1">
                <a:latin typeface="Times New Roman" panose="02020603050405020304" pitchFamily="18" charset="0"/>
                <a:cs typeface="Times New Roman" panose="02020603050405020304" pitchFamily="18" charset="0"/>
              </a:rPr>
              <a:t>стратификационная</a:t>
            </a:r>
            <a:r>
              <a:rPr lang="ru-RU" sz="2000" dirty="0">
                <a:latin typeface="Times New Roman" panose="02020603050405020304" pitchFamily="18" charset="0"/>
                <a:cs typeface="Times New Roman" panose="02020603050405020304" pitchFamily="18" charset="0"/>
              </a:rPr>
              <a:t> грамматика. </a:t>
            </a:r>
          </a:p>
        </p:txBody>
      </p:sp>
      <p:sp>
        <p:nvSpPr>
          <p:cNvPr id="4" name="TextBox 3">
            <a:extLst>
              <a:ext uri="{FF2B5EF4-FFF2-40B4-BE49-F238E27FC236}">
                <a16:creationId xmlns:a16="http://schemas.microsoft.com/office/drawing/2014/main" id="{89795A63-D424-A694-B983-349780262A22}"/>
              </a:ext>
            </a:extLst>
          </p:cNvPr>
          <p:cNvSpPr txBox="1"/>
          <p:nvPr/>
        </p:nvSpPr>
        <p:spPr>
          <a:xfrm>
            <a:off x="-1" y="275642"/>
            <a:ext cx="382297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ru-RU" sz="2400" dirty="0">
                <a:latin typeface="Times New Roman" panose="02020603050405020304" pitchFamily="18" charset="0"/>
                <a:cs typeface="Times New Roman" panose="02020603050405020304" pitchFamily="18" charset="0"/>
              </a:rPr>
              <a:t>Этап 3. 1950 – 1960-е гг.</a:t>
            </a:r>
          </a:p>
        </p:txBody>
      </p:sp>
      <p:sp>
        <p:nvSpPr>
          <p:cNvPr id="6" name="TextBox 5">
            <a:extLst>
              <a:ext uri="{FF2B5EF4-FFF2-40B4-BE49-F238E27FC236}">
                <a16:creationId xmlns:a16="http://schemas.microsoft.com/office/drawing/2014/main" id="{0618CE49-9638-A102-A7DB-24CD6452618B}"/>
              </a:ext>
            </a:extLst>
          </p:cNvPr>
          <p:cNvSpPr txBox="1"/>
          <p:nvPr/>
        </p:nvSpPr>
        <p:spPr>
          <a:xfrm>
            <a:off x="758757" y="977072"/>
            <a:ext cx="10544783"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Ранние системы -  большие двуязычные словари и системы правил, по которым для каждого слова из целевого языка подбирался подходящий эквивалент в другом языке. </a:t>
            </a:r>
          </a:p>
          <a:p>
            <a:r>
              <a:rPr lang="ru-RU" sz="2000" dirty="0"/>
              <a:t>По своей технике приближено к пословному переводу. </a:t>
            </a:r>
          </a:p>
          <a:p>
            <a:endParaRPr lang="ru-RU" sz="2000" dirty="0"/>
          </a:p>
          <a:p>
            <a:r>
              <a:rPr lang="ru-RU" sz="2000" dirty="0"/>
              <a:t>Системы первого поколения не обладали возможностями решения проблем многозначности, не проводили никакого лингвистического анализа, в связи</a:t>
            </a:r>
          </a:p>
          <a:p>
            <a:r>
              <a:rPr lang="ru-RU" sz="2000" dirty="0"/>
              <a:t>с чем выдавали довольно низкое качество перевода. </a:t>
            </a:r>
            <a:endParaRPr lang="ru-RU" sz="2000" dirty="0">
              <a:latin typeface="Times New Roman" panose="02020603050405020304" pitchFamily="18" charset="0"/>
              <a:cs typeface="Times New Roman" panose="02020603050405020304" pitchFamily="18" charset="0"/>
            </a:endParaRPr>
          </a:p>
        </p:txBody>
      </p:sp>
      <p:pic>
        <p:nvPicPr>
          <p:cNvPr id="8" name="Рисунок 7">
            <a:extLst>
              <a:ext uri="{FF2B5EF4-FFF2-40B4-BE49-F238E27FC236}">
                <a16:creationId xmlns:a16="http://schemas.microsoft.com/office/drawing/2014/main" id="{AA0558B2-CBD8-9A04-698C-0295000C4F98}"/>
              </a:ext>
            </a:extLst>
          </p:cNvPr>
          <p:cNvPicPr>
            <a:picLocks noChangeAspect="1"/>
          </p:cNvPicPr>
          <p:nvPr/>
        </p:nvPicPr>
        <p:blipFill>
          <a:blip r:embed="rId2"/>
          <a:stretch>
            <a:fillRect/>
          </a:stretch>
        </p:blipFill>
        <p:spPr>
          <a:xfrm>
            <a:off x="9163050" y="3439931"/>
            <a:ext cx="3028950" cy="2400300"/>
          </a:xfrm>
          <a:prstGeom prst="rect">
            <a:avLst/>
          </a:prstGeom>
        </p:spPr>
      </p:pic>
    </p:spTree>
    <p:extLst>
      <p:ext uri="{BB962C8B-B14F-4D97-AF65-F5344CB8AC3E}">
        <p14:creationId xmlns:p14="http://schemas.microsoft.com/office/powerpoint/2010/main" val="975984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ABF003-577D-7F73-2C6A-EF855423C7A6}"/>
              </a:ext>
            </a:extLst>
          </p:cNvPr>
          <p:cNvSpPr txBox="1"/>
          <p:nvPr/>
        </p:nvSpPr>
        <p:spPr>
          <a:xfrm>
            <a:off x="740923" y="1735912"/>
            <a:ext cx="10710154"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С алгоритмической точки зрения грамматики можно подразделить по способу задания языка. Имеются три основных таких способа (вида грамматик):</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Распознающие грамматики. Такие грамматики представляют собой устройства (алгоритмы), которым на вход подается цепочка языка, а на выходе устройство печатает «Да», если цепочка принадлежит языку, и «Нет» — в противном случае.</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Порождающие грамматики. Этот вид устройств используется для порождения цепочек языков по требованию. Образно говоря, при нажатии кнопки будет сгенерирована некоторая цепочка языка.</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Перечисляющие грамматики. Такие грамматики печатают одну за другой все цепочки языка. Очевидно, что если язык состоит из бесконечного числа цепочек, то процесс перечисления никогда не остановится. Хотя, конечно его можно остановить принудительно в нужный момент времени, например, когда будет напечатана нужная цепочка.</a:t>
            </a:r>
          </a:p>
        </p:txBody>
      </p:sp>
      <p:sp>
        <p:nvSpPr>
          <p:cNvPr id="7" name="TextBox 6">
            <a:extLst>
              <a:ext uri="{FF2B5EF4-FFF2-40B4-BE49-F238E27FC236}">
                <a16:creationId xmlns:a16="http://schemas.microsoft.com/office/drawing/2014/main" id="{30D608A2-01D2-DDE6-6DEF-C85ACD5BF7A7}"/>
              </a:ext>
            </a:extLst>
          </p:cNvPr>
          <p:cNvSpPr txBox="1"/>
          <p:nvPr/>
        </p:nvSpPr>
        <p:spPr>
          <a:xfrm>
            <a:off x="2118199" y="428098"/>
            <a:ext cx="7789476"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800" b="0" i="1" dirty="0">
                <a:solidFill>
                  <a:srgbClr val="333333"/>
                </a:solidFill>
                <a:effectLst/>
                <a:latin typeface="Times New Roman" panose="02020603050405020304" pitchFamily="18" charset="0"/>
                <a:cs typeface="Times New Roman" panose="02020603050405020304" pitchFamily="18" charset="0"/>
              </a:rPr>
              <a:t>Формальный язык — это математическая модель реального языка</a:t>
            </a:r>
            <a:endParaRPr lang="ru-RU"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6731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38560F-9659-07BE-4F01-3E1A354604E4}"/>
              </a:ext>
            </a:extLst>
          </p:cNvPr>
          <p:cNvSpPr txBox="1"/>
          <p:nvPr/>
        </p:nvSpPr>
        <p:spPr>
          <a:xfrm>
            <a:off x="303962" y="894193"/>
            <a:ext cx="11713867" cy="5324535"/>
          </a:xfrm>
          <a:prstGeom prst="rect">
            <a:avLst/>
          </a:prstGeom>
          <a:noFill/>
        </p:spPr>
        <p:txBody>
          <a:bodyPr wrap="square">
            <a:spAutoFit/>
          </a:bodyPr>
          <a:lstStyle/>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Киевская русь. Достаточно обширная литература на старославянском (церковнославянском) языке, главным образом переведенная с греческого. Древнерусский переводчик, стремясь </a:t>
            </a:r>
            <a:r>
              <a:rPr lang="ru-RU" sz="2000" b="1" dirty="0">
                <a:latin typeface="Times New Roman" panose="02020603050405020304" pitchFamily="18" charset="0"/>
                <a:cs typeface="Times New Roman" panose="02020603050405020304" pitchFamily="18" charset="0"/>
              </a:rPr>
              <a:t>сделать текст более доступным и понятным </a:t>
            </a:r>
            <a:r>
              <a:rPr lang="ru-RU" sz="2000" dirty="0">
                <a:latin typeface="Times New Roman" panose="02020603050405020304" pitchFamily="18" charset="0"/>
                <a:cs typeface="Times New Roman" panose="02020603050405020304" pitchFamily="18" charset="0"/>
              </a:rPr>
              <a:t>для читателей. официально признанными на Руси переводчиками стали общеизвестные деятель Кирилл и Мефодий</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Максим Грек - первый на Руси труд, раскрывавший тонкости переводоведения.</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К началу XVII века в России стали все больше уделять внимания переводам материалам, не имеющим никакого отношения к религии. Появились новые направления, позволяющие удовлетворить растущий интерес к мировой науке: от математики и биологии, до астрономии и медицины. Именно в это время появились первые словари.</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Переводчики Посольского приказа и «ученые старцы»</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Петр I. Первый в государстве документ, регулировавший переводческую деятельность.</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Вопрос о переводе научной терминологии</a:t>
            </a:r>
          </a:p>
          <a:p>
            <a:pPr marL="285750" indent="-285750">
              <a:buFont typeface="Wingdings" panose="05000000000000000000" pitchFamily="2" charset="2"/>
              <a:buChar char="ü"/>
            </a:pPr>
            <a:r>
              <a:rPr lang="ru-RU" sz="2000" dirty="0"/>
              <a:t>Эпоха Екатерины II (1762 - 1796 гг.)  - «златой век перевода». «Собрание, старающееся о переводе иностранных книг на российский язык».</a:t>
            </a:r>
          </a:p>
          <a:p>
            <a:pPr marL="285750" indent="-285750">
              <a:buFont typeface="Wingdings" panose="05000000000000000000" pitchFamily="2" charset="2"/>
              <a:buChar char="ü"/>
            </a:pPr>
            <a:r>
              <a:rPr lang="ru-RU" sz="2000" dirty="0"/>
              <a:t>Переводчик Н.М. Карамзин</a:t>
            </a:r>
          </a:p>
          <a:p>
            <a:pPr marL="285750" indent="-285750">
              <a:buFont typeface="Wingdings" panose="05000000000000000000" pitchFamily="2" charset="2"/>
              <a:buChar char="ü"/>
            </a:pPr>
            <a:endParaRPr lang="ru-RU" sz="2000" dirty="0">
              <a:latin typeface="Times New Roman" panose="02020603050405020304" pitchFamily="18" charset="0"/>
              <a:cs typeface="Times New Roman" panose="02020603050405020304" pitchFamily="18" charset="0"/>
            </a:endParaRPr>
          </a:p>
          <a:p>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0463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0393FF-C9DE-78F3-93E3-15BE1B72CC57}"/>
              </a:ext>
            </a:extLst>
          </p:cNvPr>
          <p:cNvSpPr txBox="1"/>
          <p:nvPr/>
        </p:nvSpPr>
        <p:spPr>
          <a:xfrm>
            <a:off x="0" y="122712"/>
            <a:ext cx="7533682"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400" dirty="0" err="1"/>
              <a:t>Трансформационно</a:t>
            </a:r>
            <a:r>
              <a:rPr lang="ru-RU" sz="2400" dirty="0"/>
              <a:t>-генеративная грамматика</a:t>
            </a:r>
          </a:p>
        </p:txBody>
      </p:sp>
      <p:sp>
        <p:nvSpPr>
          <p:cNvPr id="7" name="TextBox 6">
            <a:extLst>
              <a:ext uri="{FF2B5EF4-FFF2-40B4-BE49-F238E27FC236}">
                <a16:creationId xmlns:a16="http://schemas.microsoft.com/office/drawing/2014/main" id="{DE1A4F36-05C9-D231-A15B-B4F1D463A9A0}"/>
              </a:ext>
            </a:extLst>
          </p:cNvPr>
          <p:cNvSpPr txBox="1"/>
          <p:nvPr/>
        </p:nvSpPr>
        <p:spPr>
          <a:xfrm>
            <a:off x="326000" y="900860"/>
            <a:ext cx="1130354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Трансформационный относится к способности языков преобразовывать предложения, например, из активного в пассивный, из указательного в вопросительный и т. д. </a:t>
            </a:r>
          </a:p>
          <a:p>
            <a:r>
              <a:rPr lang="ru-RU" sz="2000" dirty="0"/>
              <a:t>Генеративный относится к тому, как мы применяем правила для «генерации» (создания предложений). Генеративные правила описывают предложения, а не ограничивают их.</a:t>
            </a:r>
          </a:p>
        </p:txBody>
      </p:sp>
      <p:sp>
        <p:nvSpPr>
          <p:cNvPr id="11" name="TextBox 10">
            <a:extLst>
              <a:ext uri="{FF2B5EF4-FFF2-40B4-BE49-F238E27FC236}">
                <a16:creationId xmlns:a16="http://schemas.microsoft.com/office/drawing/2014/main" id="{0216787A-93EA-4198-4E1E-C02717CFD687}"/>
              </a:ext>
            </a:extLst>
          </p:cNvPr>
          <p:cNvSpPr txBox="1"/>
          <p:nvPr/>
        </p:nvSpPr>
        <p:spPr>
          <a:xfrm>
            <a:off x="326000" y="2464012"/>
            <a:ext cx="11303540" cy="4093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Две структуры в языке:</a:t>
            </a:r>
          </a:p>
          <a:p>
            <a:pPr marL="342900" indent="-342900">
              <a:buFont typeface="+mj-lt"/>
              <a:buAutoNum type="arabicParenR"/>
            </a:pPr>
            <a:r>
              <a:rPr lang="ru-RU" sz="2000" dirty="0"/>
              <a:t>Глубинная структура языка, по Хомскому, — структура, лежащая за поверхностью предложения и отражающая его смысл. </a:t>
            </a:r>
          </a:p>
          <a:p>
            <a:pPr marL="342900" indent="-342900">
              <a:buFont typeface="+mj-lt"/>
              <a:buAutoNum type="arabicParenR"/>
            </a:pPr>
            <a:r>
              <a:rPr lang="ru-RU" sz="2000" dirty="0"/>
              <a:t>Поверхностная структура предложения относится к компоновке основных структурных компонентов того предложения, которое мы произносим. </a:t>
            </a:r>
          </a:p>
          <a:p>
            <a:endParaRPr lang="ru-RU" sz="2000" dirty="0"/>
          </a:p>
          <a:p>
            <a:r>
              <a:rPr lang="ru-RU" sz="2000" dirty="0"/>
              <a:t>Двухуровневый процесс генерации предложения </a:t>
            </a:r>
          </a:p>
          <a:p>
            <a:pPr marL="342900" indent="-342900">
              <a:buAutoNum type="arabicParenR"/>
            </a:pPr>
            <a:r>
              <a:rPr lang="ru-RU" sz="2000" dirty="0"/>
              <a:t>Сначала применяются структурные правила компоновки фраз и генерируется глубинная структура. </a:t>
            </a:r>
          </a:p>
          <a:p>
            <a:pPr marL="342900" indent="-342900">
              <a:buAutoNum type="arabicParenR"/>
            </a:pPr>
            <a:r>
              <a:rPr lang="ru-RU" sz="2000" dirty="0"/>
              <a:t>Применяются трансформационные правила и генерируется поверхностная структура. Трансформационные правила применяются ко всей последовательности компонентов предложения и преобразуют его путем удаления, добавления и сдвига компонент.</a:t>
            </a:r>
          </a:p>
          <a:p>
            <a:r>
              <a:rPr lang="ru-RU" sz="2000" dirty="0"/>
              <a:t> </a:t>
            </a:r>
          </a:p>
        </p:txBody>
      </p:sp>
      <p:sp>
        <p:nvSpPr>
          <p:cNvPr id="12" name="TextBox 11">
            <a:extLst>
              <a:ext uri="{FF2B5EF4-FFF2-40B4-BE49-F238E27FC236}">
                <a16:creationId xmlns:a16="http://schemas.microsoft.com/office/drawing/2014/main" id="{F34904D2-5328-1ACE-2D98-5158E1310C2A}"/>
              </a:ext>
            </a:extLst>
          </p:cNvPr>
          <p:cNvSpPr txBox="1"/>
          <p:nvPr/>
        </p:nvSpPr>
        <p:spPr>
          <a:xfrm>
            <a:off x="8789673" y="122712"/>
            <a:ext cx="2595109"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t>Ноам Хомский</a:t>
            </a:r>
          </a:p>
        </p:txBody>
      </p:sp>
    </p:spTree>
    <p:extLst>
      <p:ext uri="{BB962C8B-B14F-4D97-AF65-F5344CB8AC3E}">
        <p14:creationId xmlns:p14="http://schemas.microsoft.com/office/powerpoint/2010/main" val="2215353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AE66D1-D156-8EDD-321F-BA56649C2A50}"/>
              </a:ext>
            </a:extLst>
          </p:cNvPr>
          <p:cNvSpPr txBox="1"/>
          <p:nvPr/>
        </p:nvSpPr>
        <p:spPr>
          <a:xfrm>
            <a:off x="0" y="126455"/>
            <a:ext cx="4998396"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400" dirty="0">
                <a:latin typeface="Times New Roman" panose="02020603050405020304" pitchFamily="18" charset="0"/>
                <a:cs typeface="Times New Roman" panose="02020603050405020304" pitchFamily="18" charset="0"/>
              </a:rPr>
              <a:t>Грамматика зависимостей </a:t>
            </a:r>
          </a:p>
        </p:txBody>
      </p:sp>
      <p:sp>
        <p:nvSpPr>
          <p:cNvPr id="8" name="TextBox 7">
            <a:extLst>
              <a:ext uri="{FF2B5EF4-FFF2-40B4-BE49-F238E27FC236}">
                <a16:creationId xmlns:a16="http://schemas.microsoft.com/office/drawing/2014/main" id="{F92EA63A-50C5-273B-B1A0-CBC4C53506B5}"/>
              </a:ext>
            </a:extLst>
          </p:cNvPr>
          <p:cNvSpPr txBox="1"/>
          <p:nvPr/>
        </p:nvSpPr>
        <p:spPr>
          <a:xfrm>
            <a:off x="515566" y="905989"/>
            <a:ext cx="10583693"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Формальное представление строя предложения в виде иерархии компонентов, между которыми установлено отношение зависимости.</a:t>
            </a:r>
          </a:p>
        </p:txBody>
      </p:sp>
      <p:sp>
        <p:nvSpPr>
          <p:cNvPr id="10" name="TextBox 9">
            <a:extLst>
              <a:ext uri="{FF2B5EF4-FFF2-40B4-BE49-F238E27FC236}">
                <a16:creationId xmlns:a16="http://schemas.microsoft.com/office/drawing/2014/main" id="{10C938B7-0D79-6193-14B8-E80EE75BBB35}"/>
              </a:ext>
            </a:extLst>
          </p:cNvPr>
          <p:cNvSpPr txBox="1"/>
          <p:nvPr/>
        </p:nvSpPr>
        <p:spPr>
          <a:xfrm>
            <a:off x="515566" y="1766209"/>
            <a:ext cx="6112212"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Грамматикой зависимостей в узком смысле называется теория синтаксической структуры предложения, в которой все связи в предложении рассматриваются как подчинительные, вершиной предложения признаётся сказуемое или его знаменательная часть, а предлоги описываются как управляющие связанными с ними формами существительных</a:t>
            </a:r>
          </a:p>
        </p:txBody>
      </p:sp>
      <p:pic>
        <p:nvPicPr>
          <p:cNvPr id="12" name="Рисунок 11">
            <a:extLst>
              <a:ext uri="{FF2B5EF4-FFF2-40B4-BE49-F238E27FC236}">
                <a16:creationId xmlns:a16="http://schemas.microsoft.com/office/drawing/2014/main" id="{D790C436-22CB-65CB-692D-3927D3553BCF}"/>
              </a:ext>
            </a:extLst>
          </p:cNvPr>
          <p:cNvPicPr>
            <a:picLocks noChangeAspect="1"/>
          </p:cNvPicPr>
          <p:nvPr/>
        </p:nvPicPr>
        <p:blipFill>
          <a:blip r:embed="rId2"/>
          <a:stretch>
            <a:fillRect/>
          </a:stretch>
        </p:blipFill>
        <p:spPr>
          <a:xfrm>
            <a:off x="7112539" y="1831510"/>
            <a:ext cx="4580569" cy="4580569"/>
          </a:xfrm>
          <a:prstGeom prst="rect">
            <a:avLst/>
          </a:prstGeom>
        </p:spPr>
      </p:pic>
      <p:sp>
        <p:nvSpPr>
          <p:cNvPr id="16" name="TextBox 15">
            <a:extLst>
              <a:ext uri="{FF2B5EF4-FFF2-40B4-BE49-F238E27FC236}">
                <a16:creationId xmlns:a16="http://schemas.microsoft.com/office/drawing/2014/main" id="{CA839954-1DB2-232A-4934-F41B19689B75}"/>
              </a:ext>
            </a:extLst>
          </p:cNvPr>
          <p:cNvSpPr txBox="1"/>
          <p:nvPr/>
        </p:nvSpPr>
        <p:spPr>
          <a:xfrm>
            <a:off x="515566" y="4473088"/>
            <a:ext cx="6147880"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Грамматика составляющих (метод составляющих; англ. </a:t>
            </a:r>
            <a:r>
              <a:rPr lang="ru-RU" sz="2000" dirty="0" err="1">
                <a:latin typeface="Times New Roman" panose="02020603050405020304" pitchFamily="18" charset="0"/>
                <a:cs typeface="Times New Roman" panose="02020603050405020304" pitchFamily="18" charset="0"/>
              </a:rPr>
              <a:t>constituency</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grammar</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phrase</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structure</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grammar</a:t>
            </a:r>
            <a:r>
              <a:rPr lang="ru-RU" sz="2000" dirty="0">
                <a:latin typeface="Times New Roman" panose="02020603050405020304" pitchFamily="18" charset="0"/>
                <a:cs typeface="Times New Roman" panose="02020603050405020304" pitchFamily="18" charset="0"/>
              </a:rPr>
              <a:t>) основана на постулате, согласно которому всякая сложная грамматическая единица складывается из двух более простых и не пересекающихся единиц, называемых её непосредственными составляющими</a:t>
            </a:r>
          </a:p>
        </p:txBody>
      </p:sp>
    </p:spTree>
    <p:extLst>
      <p:ext uri="{BB962C8B-B14F-4D97-AF65-F5344CB8AC3E}">
        <p14:creationId xmlns:p14="http://schemas.microsoft.com/office/powerpoint/2010/main" val="3920042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DB1CAC6-8EBC-E99D-EB20-C63B02CA6E5D}"/>
              </a:ext>
            </a:extLst>
          </p:cNvPr>
          <p:cNvSpPr txBox="1"/>
          <p:nvPr/>
        </p:nvSpPr>
        <p:spPr>
          <a:xfrm>
            <a:off x="-27562" y="291990"/>
            <a:ext cx="4998396"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400" dirty="0" err="1">
                <a:latin typeface="Times New Roman" panose="02020603050405020304" pitchFamily="18" charset="0"/>
                <a:cs typeface="Times New Roman" panose="02020603050405020304" pitchFamily="18" charset="0"/>
              </a:rPr>
              <a:t>Стратификационная</a:t>
            </a:r>
            <a:r>
              <a:rPr lang="ru-RU" sz="2400" dirty="0">
                <a:latin typeface="Times New Roman" panose="02020603050405020304" pitchFamily="18" charset="0"/>
                <a:cs typeface="Times New Roman" panose="02020603050405020304" pitchFamily="18" charset="0"/>
              </a:rPr>
              <a:t> грамматика.</a:t>
            </a:r>
          </a:p>
        </p:txBody>
      </p:sp>
      <p:sp>
        <p:nvSpPr>
          <p:cNvPr id="10" name="TextBox 9">
            <a:extLst>
              <a:ext uri="{FF2B5EF4-FFF2-40B4-BE49-F238E27FC236}">
                <a16:creationId xmlns:a16="http://schemas.microsoft.com/office/drawing/2014/main" id="{9C1898C0-7A97-6071-3AC4-B2AC3D4B9FD6}"/>
              </a:ext>
            </a:extLst>
          </p:cNvPr>
          <p:cNvSpPr txBox="1"/>
          <p:nvPr/>
        </p:nvSpPr>
        <p:spPr>
          <a:xfrm>
            <a:off x="447472" y="1166842"/>
            <a:ext cx="11468911" cy="52937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Грамматика, ставящая своей целью формализовать концепцию уровневого строения языка. </a:t>
            </a:r>
          </a:p>
          <a:p>
            <a:endParaRPr lang="ru-RU" sz="2000" dirty="0">
              <a:latin typeface="Times New Roman" panose="02020603050405020304" pitchFamily="18" charset="0"/>
              <a:cs typeface="Times New Roman" panose="02020603050405020304" pitchFamily="18" charset="0"/>
            </a:endParaRPr>
          </a:p>
          <a:p>
            <a:r>
              <a:rPr lang="ru-RU" sz="2000" dirty="0" err="1">
                <a:latin typeface="Times New Roman" panose="02020603050405020304" pitchFamily="18" charset="0"/>
                <a:cs typeface="Times New Roman" panose="02020603050405020304" pitchFamily="18" charset="0"/>
              </a:rPr>
              <a:t>Стратификационная</a:t>
            </a:r>
            <a:r>
              <a:rPr lang="ru-RU" sz="2000" dirty="0">
                <a:latin typeface="Times New Roman" panose="02020603050405020304" pitchFamily="18" charset="0"/>
                <a:cs typeface="Times New Roman" panose="02020603050405020304" pitchFamily="18" charset="0"/>
              </a:rPr>
              <a:t> грамматика представляет соединение глоссематики со стандартной версией американской структурной лингвистики (</a:t>
            </a:r>
            <a:r>
              <a:rPr lang="ru-RU" sz="2000" dirty="0" err="1">
                <a:latin typeface="Times New Roman" panose="02020603050405020304" pitchFamily="18" charset="0"/>
                <a:cs typeface="Times New Roman" panose="02020603050405020304" pitchFamily="18" charset="0"/>
              </a:rPr>
              <a:t>т.е</a:t>
            </a:r>
            <a:r>
              <a:rPr lang="ru-RU" sz="2000" dirty="0">
                <a:latin typeface="Times New Roman" panose="02020603050405020304" pitchFamily="18" charset="0"/>
                <a:cs typeface="Times New Roman" panose="02020603050405020304" pitchFamily="18" charset="0"/>
              </a:rPr>
              <a:t> дескриптивной лингвистики). </a:t>
            </a:r>
          </a:p>
          <a:p>
            <a:endParaRPr lang="ru-RU" sz="2000" dirty="0">
              <a:latin typeface="Times New Roman" panose="02020603050405020304" pitchFamily="18" charset="0"/>
              <a:cs typeface="Times New Roman" panose="02020603050405020304" pitchFamily="18" charset="0"/>
            </a:endParaRPr>
          </a:p>
          <a:p>
            <a:r>
              <a:rPr lang="ru-RU" sz="2000" dirty="0" err="1">
                <a:latin typeface="Times New Roman" panose="02020603050405020304" pitchFamily="18" charset="0"/>
                <a:cs typeface="Times New Roman" panose="02020603050405020304" pitchFamily="18" charset="0"/>
              </a:rPr>
              <a:t>Стратификационная</a:t>
            </a:r>
            <a:r>
              <a:rPr lang="ru-RU" sz="2000" dirty="0">
                <a:latin typeface="Times New Roman" panose="02020603050405020304" pitchFamily="18" charset="0"/>
                <a:cs typeface="Times New Roman" panose="02020603050405020304" pitchFamily="18" charset="0"/>
              </a:rPr>
              <a:t> модель исходит из положения, что естественные языки содержат четыре основных уровня (называемых стратами): </a:t>
            </a:r>
          </a:p>
          <a:p>
            <a:pPr marL="342900" indent="-342900">
              <a:buFont typeface="Wingdings" panose="05000000000000000000" pitchFamily="2" charset="2"/>
              <a:buChar char="ü"/>
            </a:pPr>
            <a:r>
              <a:rPr lang="ru-RU" sz="2000" dirty="0" err="1">
                <a:latin typeface="Times New Roman" panose="02020603050405020304" pitchFamily="18" charset="0"/>
                <a:cs typeface="Times New Roman" panose="02020603050405020304" pitchFamily="18" charset="0"/>
              </a:rPr>
              <a:t>семемику</a:t>
            </a:r>
            <a:r>
              <a:rPr lang="ru-RU" sz="2000" dirty="0">
                <a:latin typeface="Times New Roman" panose="02020603050405020304" pitchFamily="18" charset="0"/>
                <a:cs typeface="Times New Roman" panose="02020603050405020304" pitchFamily="18" charset="0"/>
              </a:rPr>
              <a:t>, где устанавливаются отношения между дистинктивными значимыми единицами (например, «какаду», «любить», «человек», «мужская особь», «цель» и «прошедшее время»); </a:t>
            </a:r>
          </a:p>
          <a:p>
            <a:pPr marL="342900" indent="-342900">
              <a:buFont typeface="Wingdings" panose="05000000000000000000" pitchFamily="2" charset="2"/>
              <a:buChar char="ü"/>
            </a:pPr>
            <a:r>
              <a:rPr lang="ru-RU" sz="2000" dirty="0" err="1">
                <a:latin typeface="Times New Roman" panose="02020603050405020304" pitchFamily="18" charset="0"/>
                <a:cs typeface="Times New Roman" panose="02020603050405020304" pitchFamily="18" charset="0"/>
              </a:rPr>
              <a:t>лексемику</a:t>
            </a:r>
            <a:r>
              <a:rPr lang="ru-RU" sz="2000" dirty="0">
                <a:latin typeface="Times New Roman" panose="02020603050405020304" pitchFamily="18" charset="0"/>
                <a:cs typeface="Times New Roman" panose="02020603050405020304" pitchFamily="18" charset="0"/>
              </a:rPr>
              <a:t>, где связываются в синтаксическую структуру </a:t>
            </a:r>
            <a:r>
              <a:rPr lang="ru-RU" sz="2000" dirty="0" err="1">
                <a:latin typeface="Times New Roman" panose="02020603050405020304" pitchFamily="18" charset="0"/>
                <a:cs typeface="Times New Roman" panose="02020603050405020304" pitchFamily="18" charset="0"/>
              </a:rPr>
              <a:t>динстиктивные</a:t>
            </a:r>
            <a:r>
              <a:rPr lang="ru-RU" sz="2000" dirty="0">
                <a:latin typeface="Times New Roman" panose="02020603050405020304" pitchFamily="18" charset="0"/>
                <a:cs typeface="Times New Roman" panose="02020603050405020304" pitchFamily="18" charset="0"/>
              </a:rPr>
              <a:t>, лексические единицы (человек, любить, любил, какаду); </a:t>
            </a:r>
          </a:p>
          <a:p>
            <a:pPr marL="342900" indent="-342900">
              <a:buFont typeface="Wingdings" panose="05000000000000000000" pitchFamily="2" charset="2"/>
              <a:buChar char="ü"/>
            </a:pPr>
            <a:r>
              <a:rPr lang="ru-RU" sz="2000" dirty="0" err="1">
                <a:latin typeface="Times New Roman" panose="02020603050405020304" pitchFamily="18" charset="0"/>
                <a:cs typeface="Times New Roman" panose="02020603050405020304" pitchFamily="18" charset="0"/>
              </a:rPr>
              <a:t>морфемику</a:t>
            </a:r>
            <a:r>
              <a:rPr lang="ru-RU" sz="2000" dirty="0">
                <a:latin typeface="Times New Roman" panose="02020603050405020304" pitchFamily="18" charset="0"/>
                <a:cs typeface="Times New Roman" panose="02020603050405020304" pitchFamily="18" charset="0"/>
              </a:rPr>
              <a:t>, где морфемы выстраиваются в последовательную цепочку, и </a:t>
            </a:r>
          </a:p>
          <a:p>
            <a:pPr marL="342900" indent="-342900">
              <a:buFont typeface="Wingdings" panose="05000000000000000000" pitchFamily="2" charset="2"/>
              <a:buChar char="ü"/>
            </a:pPr>
            <a:r>
              <a:rPr lang="ru-RU" sz="2000" dirty="0" err="1">
                <a:latin typeface="Times New Roman" panose="02020603050405020304" pitchFamily="18" charset="0"/>
                <a:cs typeface="Times New Roman" panose="02020603050405020304" pitchFamily="18" charset="0"/>
              </a:rPr>
              <a:t>фонемику</a:t>
            </a:r>
            <a:r>
              <a:rPr lang="ru-RU" sz="2000" dirty="0">
                <a:latin typeface="Times New Roman" panose="02020603050405020304" pitchFamily="18" charset="0"/>
                <a:cs typeface="Times New Roman" panose="02020603050405020304" pitchFamily="18" charset="0"/>
              </a:rPr>
              <a:t>, где создается цепочка фонематических единиц из [симультанных/одномоментных] пучков различительных признаков (человек любил какаду).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Каждый уровень имеет свои собственные единицы и правила комбинаций. </a:t>
            </a:r>
          </a:p>
          <a:p>
            <a:r>
              <a:rPr lang="ru-RU" sz="2000" dirty="0">
                <a:latin typeface="Times New Roman" panose="02020603050405020304" pitchFamily="18" charset="0"/>
                <a:cs typeface="Times New Roman" panose="02020603050405020304" pitchFamily="18" charset="0"/>
              </a:rPr>
              <a:t>Отношения между различными уровнями выражаются правилами репрезентации (представления).</a:t>
            </a:r>
          </a:p>
        </p:txBody>
      </p:sp>
    </p:spTree>
    <p:extLst>
      <p:ext uri="{BB962C8B-B14F-4D97-AF65-F5344CB8AC3E}">
        <p14:creationId xmlns:p14="http://schemas.microsoft.com/office/powerpoint/2010/main" val="3627967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06431-3A91-BA65-533D-9C74AAD43C11}"/>
              </a:ext>
            </a:extLst>
          </p:cNvPr>
          <p:cNvSpPr txBox="1"/>
          <p:nvPr/>
        </p:nvSpPr>
        <p:spPr>
          <a:xfrm>
            <a:off x="552658" y="1584853"/>
            <a:ext cx="11153671"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Следующий период развития систем машинного перевода называют вторым поколением. </a:t>
            </a:r>
          </a:p>
          <a:p>
            <a:endParaRPr lang="ru-RU" dirty="0"/>
          </a:p>
          <a:p>
            <a:r>
              <a:rPr lang="ru-RU" dirty="0"/>
              <a:t>Их внутреннее устройство несколько сложнее, чем у первого поколения: вместо пословного перевода</a:t>
            </a:r>
          </a:p>
          <a:p>
            <a:r>
              <a:rPr lang="ru-RU" dirty="0"/>
              <a:t>для каждого предложения строится своя синтаксическая структура, основанная на правилах грамматики входного языка. После этого структура преобразовывается в синтаксическую структуру выходного языка, а затем выполняется подстановка слов из словаря, т. е. синтез предложения на выходном языке. </a:t>
            </a:r>
          </a:p>
          <a:p>
            <a:endParaRPr lang="ru-RU" dirty="0"/>
          </a:p>
          <a:p>
            <a:r>
              <a:rPr lang="ru-RU" dirty="0"/>
              <a:t>На этом этапе в технике машинного перевода уже широко применялись методы как морфологического, так и синтаксического анализа, что существенно улучшило качество выходных текстов, однако оставались трудности, связанные с семантикой.</a:t>
            </a:r>
          </a:p>
        </p:txBody>
      </p:sp>
      <p:sp>
        <p:nvSpPr>
          <p:cNvPr id="4" name="TextBox 3">
            <a:extLst>
              <a:ext uri="{FF2B5EF4-FFF2-40B4-BE49-F238E27FC236}">
                <a16:creationId xmlns:a16="http://schemas.microsoft.com/office/drawing/2014/main" id="{5C51655E-A2A4-C575-F613-942352D530F6}"/>
              </a:ext>
            </a:extLst>
          </p:cNvPr>
          <p:cNvSpPr txBox="1"/>
          <p:nvPr/>
        </p:nvSpPr>
        <p:spPr>
          <a:xfrm>
            <a:off x="-1" y="275642"/>
            <a:ext cx="382297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ru-RU" sz="2400" dirty="0">
                <a:latin typeface="Times New Roman" panose="02020603050405020304" pitchFamily="18" charset="0"/>
                <a:cs typeface="Times New Roman" panose="02020603050405020304" pitchFamily="18" charset="0"/>
              </a:rPr>
              <a:t>Этап 4. 1960 – 1970-е гг.</a:t>
            </a:r>
          </a:p>
        </p:txBody>
      </p:sp>
    </p:spTree>
    <p:extLst>
      <p:ext uri="{BB962C8B-B14F-4D97-AF65-F5344CB8AC3E}">
        <p14:creationId xmlns:p14="http://schemas.microsoft.com/office/powerpoint/2010/main" val="890709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52BAA-2FE3-0192-F318-709C6C61C62A}"/>
              </a:ext>
            </a:extLst>
          </p:cNvPr>
          <p:cNvSpPr txBox="1"/>
          <p:nvPr/>
        </p:nvSpPr>
        <p:spPr>
          <a:xfrm>
            <a:off x="0" y="104809"/>
            <a:ext cx="382297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ru-RU" sz="2400" dirty="0">
                <a:latin typeface="Times New Roman" panose="02020603050405020304" pitchFamily="18" charset="0"/>
                <a:cs typeface="Times New Roman" panose="02020603050405020304" pitchFamily="18" charset="0"/>
              </a:rPr>
              <a:t>Этап 5. 1980 – 1990-е гг.</a:t>
            </a:r>
          </a:p>
        </p:txBody>
      </p:sp>
      <p:sp>
        <p:nvSpPr>
          <p:cNvPr id="5" name="TextBox 4">
            <a:extLst>
              <a:ext uri="{FF2B5EF4-FFF2-40B4-BE49-F238E27FC236}">
                <a16:creationId xmlns:a16="http://schemas.microsoft.com/office/drawing/2014/main" id="{293F40F5-AAEC-6C7A-4338-58636E751F29}"/>
              </a:ext>
            </a:extLst>
          </p:cNvPr>
          <p:cNvSpPr txBox="1"/>
          <p:nvPr/>
        </p:nvSpPr>
        <p:spPr>
          <a:xfrm>
            <a:off x="305638" y="934496"/>
            <a:ext cx="1145093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dirty="0"/>
              <a:t>Системы машинного перевода, основанные на правилах. Общая идея – связь структуры входного и выходного предложения</a:t>
            </a:r>
          </a:p>
        </p:txBody>
      </p:sp>
      <p:sp>
        <p:nvSpPr>
          <p:cNvPr id="8" name="TextBox 7">
            <a:extLst>
              <a:ext uri="{FF2B5EF4-FFF2-40B4-BE49-F238E27FC236}">
                <a16:creationId xmlns:a16="http://schemas.microsoft.com/office/drawing/2014/main" id="{11CDE143-3D97-8CAE-C358-C6CBD6E3DB1A}"/>
              </a:ext>
            </a:extLst>
          </p:cNvPr>
          <p:cNvSpPr txBox="1"/>
          <p:nvPr/>
        </p:nvSpPr>
        <p:spPr>
          <a:xfrm>
            <a:off x="305638" y="1953186"/>
            <a:ext cx="4618054"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Трансферные – три этапа:</a:t>
            </a:r>
          </a:p>
          <a:p>
            <a:pPr marL="285750" indent="-285750">
              <a:buFont typeface="Wingdings" panose="05000000000000000000" pitchFamily="2" charset="2"/>
              <a:buChar char="ü"/>
            </a:pPr>
            <a:r>
              <a:rPr lang="ru-RU" b="1" dirty="0"/>
              <a:t>Анализ</a:t>
            </a:r>
            <a:r>
              <a:rPr lang="ru-RU" dirty="0"/>
              <a:t> (морфологический,</a:t>
            </a:r>
          </a:p>
          <a:p>
            <a:r>
              <a:rPr lang="ru-RU" dirty="0"/>
              <a:t>лексический и семантико-синтаксический анализ входного</a:t>
            </a:r>
          </a:p>
          <a:p>
            <a:r>
              <a:rPr lang="ru-RU" dirty="0"/>
              <a:t>текста, </a:t>
            </a:r>
          </a:p>
          <a:p>
            <a:pPr marL="285750" indent="-285750">
              <a:buFont typeface="Wingdings" panose="05000000000000000000" pitchFamily="2" charset="2"/>
              <a:buChar char="ü"/>
            </a:pPr>
            <a:r>
              <a:rPr lang="ru-RU" b="1" dirty="0"/>
              <a:t>трансфер</a:t>
            </a:r>
            <a:r>
              <a:rPr lang="ru-RU" dirty="0"/>
              <a:t> (преобразование структуры входного предложения с учетом требований языка перевода) </a:t>
            </a:r>
          </a:p>
          <a:p>
            <a:pPr marL="285750" indent="-285750">
              <a:buFont typeface="Wingdings" panose="05000000000000000000" pitchFamily="2" charset="2"/>
              <a:buChar char="ü"/>
            </a:pPr>
            <a:r>
              <a:rPr lang="ru-RU" b="1" dirty="0"/>
              <a:t>синтез</a:t>
            </a:r>
            <a:r>
              <a:rPr lang="ru-RU" dirty="0"/>
              <a:t> (формирование выходного предложения). </a:t>
            </a:r>
          </a:p>
          <a:p>
            <a:pPr marL="285750" indent="-285750">
              <a:buFont typeface="Wingdings" panose="05000000000000000000" pitchFamily="2" charset="2"/>
              <a:buChar char="ü"/>
            </a:pPr>
            <a:endParaRPr lang="ru-RU" dirty="0"/>
          </a:p>
          <a:p>
            <a:r>
              <a:rPr lang="ru-RU" dirty="0"/>
              <a:t>Классическим примером трансферной системы перевода может служить распространенная система PROMT. </a:t>
            </a:r>
          </a:p>
        </p:txBody>
      </p:sp>
      <p:sp>
        <p:nvSpPr>
          <p:cNvPr id="10" name="TextBox 9">
            <a:extLst>
              <a:ext uri="{FF2B5EF4-FFF2-40B4-BE49-F238E27FC236}">
                <a16:creationId xmlns:a16="http://schemas.microsoft.com/office/drawing/2014/main" id="{E9C2D631-D0C7-7BFB-B17A-2750D135607B}"/>
              </a:ext>
            </a:extLst>
          </p:cNvPr>
          <p:cNvSpPr txBox="1"/>
          <p:nvPr/>
        </p:nvSpPr>
        <p:spPr>
          <a:xfrm>
            <a:off x="5560088" y="1778016"/>
            <a:ext cx="6631912"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Интерлингвистические - идея</a:t>
            </a:r>
          </a:p>
          <a:p>
            <a:r>
              <a:rPr lang="ru-RU" dirty="0"/>
              <a:t>существования универсального метаязыка, представляющего смысл предложения на любом естественном языке.</a:t>
            </a:r>
          </a:p>
          <a:p>
            <a:r>
              <a:rPr lang="ru-RU" dirty="0"/>
              <a:t>Два этапа: </a:t>
            </a:r>
          </a:p>
          <a:p>
            <a:pPr marL="285750" indent="-285750">
              <a:buFont typeface="Wingdings" panose="05000000000000000000" pitchFamily="2" charset="2"/>
              <a:buChar char="ü"/>
            </a:pPr>
            <a:r>
              <a:rPr lang="ru-RU" b="1" dirty="0"/>
              <a:t>анализ</a:t>
            </a:r>
            <a:r>
              <a:rPr lang="ru-RU" dirty="0"/>
              <a:t> (входной текст трансформируется при помощи словаря и грамматических правил исходного языка в представление на универсальном метаязыке)</a:t>
            </a:r>
          </a:p>
          <a:p>
            <a:pPr marL="285750" indent="-285750">
              <a:buFont typeface="Wingdings" panose="05000000000000000000" pitchFamily="2" charset="2"/>
              <a:buChar char="ü"/>
            </a:pPr>
            <a:r>
              <a:rPr lang="ru-RU" b="1" dirty="0"/>
              <a:t>синтез</a:t>
            </a:r>
            <a:r>
              <a:rPr lang="ru-RU" dirty="0"/>
              <a:t> (это представление преобразуется в предложение выходного языка при помощи словаря и грамматических правил языка перевода). </a:t>
            </a:r>
          </a:p>
          <a:p>
            <a:pPr marL="285750" indent="-285750">
              <a:buFont typeface="Wingdings" panose="05000000000000000000" pitchFamily="2" charset="2"/>
              <a:buChar char="ü"/>
            </a:pPr>
            <a:endParaRPr lang="ru-RU" dirty="0"/>
          </a:p>
          <a:p>
            <a:r>
              <a:rPr lang="ru-RU" dirty="0"/>
              <a:t>Основным недостатком такого типа систем является до сих пор не разрешенная проблема нахождения универсального для всех естественных языков смыслового представления.</a:t>
            </a:r>
          </a:p>
          <a:p>
            <a:endParaRPr lang="ru-RU" dirty="0"/>
          </a:p>
        </p:txBody>
      </p:sp>
    </p:spTree>
    <p:extLst>
      <p:ext uri="{BB962C8B-B14F-4D97-AF65-F5344CB8AC3E}">
        <p14:creationId xmlns:p14="http://schemas.microsoft.com/office/powerpoint/2010/main" val="3044427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C8D44-0F43-0B97-4770-C57B7C2FDDD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9FC510D-68DB-2CA7-403F-767E548F92BE}"/>
              </a:ext>
            </a:extLst>
          </p:cNvPr>
          <p:cNvSpPr txBox="1"/>
          <p:nvPr/>
        </p:nvSpPr>
        <p:spPr>
          <a:xfrm>
            <a:off x="648510" y="1217872"/>
            <a:ext cx="10486417"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Системы машинного перевода, основанные на </a:t>
            </a:r>
            <a:r>
              <a:rPr lang="ru-RU" sz="2000" b="1" dirty="0">
                <a:latin typeface="Times New Roman" panose="02020603050405020304" pitchFamily="18" charset="0"/>
                <a:cs typeface="Times New Roman" panose="02020603050405020304" pitchFamily="18" charset="0"/>
              </a:rPr>
              <a:t>лингвистической информации об исходном и целевом языках</a:t>
            </a:r>
            <a:r>
              <a:rPr lang="ru-RU" sz="2000" dirty="0">
                <a:latin typeface="Times New Roman" panose="02020603050405020304" pitchFamily="18" charset="0"/>
                <a:cs typeface="Times New Roman" panose="02020603050405020304" pitchFamily="18" charset="0"/>
              </a:rPr>
              <a:t>, в основном полученной из (одноязычных, двуязычных или многоязычных) </a:t>
            </a:r>
            <a:r>
              <a:rPr lang="ru-RU" sz="2000" b="1" dirty="0">
                <a:latin typeface="Times New Roman" panose="02020603050405020304" pitchFamily="18" charset="0"/>
                <a:cs typeface="Times New Roman" panose="02020603050405020304" pitchFamily="18" charset="0"/>
              </a:rPr>
              <a:t>словарей и грамматик</a:t>
            </a:r>
            <a:r>
              <a:rPr lang="ru-RU" sz="2000" dirty="0">
                <a:latin typeface="Times New Roman" panose="02020603050405020304" pitchFamily="18" charset="0"/>
                <a:cs typeface="Times New Roman" panose="02020603050405020304" pitchFamily="18" charset="0"/>
              </a:rPr>
              <a:t>, охватывающих основные семантические, морфологические и синтаксические закономерности каждого языка соответственно.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Имея входные предложения (на каком-то исходном языке), система RBMT генерирует их для вывода предложений (на каком-то целевом языке) на основе морфологического, синтаксического и семантического анализа как исходного, так и целевого языков, задействованных в конкретной задаче перевода. </a:t>
            </a:r>
          </a:p>
        </p:txBody>
      </p:sp>
      <p:sp>
        <p:nvSpPr>
          <p:cNvPr id="6" name="TextBox 5">
            <a:extLst>
              <a:ext uri="{FF2B5EF4-FFF2-40B4-BE49-F238E27FC236}">
                <a16:creationId xmlns:a16="http://schemas.microsoft.com/office/drawing/2014/main" id="{BC015AF4-9889-F231-B3D6-FD97D8F275C7}"/>
              </a:ext>
            </a:extLst>
          </p:cNvPr>
          <p:cNvSpPr txBox="1"/>
          <p:nvPr/>
        </p:nvSpPr>
        <p:spPr>
          <a:xfrm>
            <a:off x="-2" y="275642"/>
            <a:ext cx="10817159"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400" dirty="0">
                <a:latin typeface="Times New Roman" panose="02020603050405020304" pitchFamily="18" charset="0"/>
                <a:cs typeface="Times New Roman" panose="02020603050405020304" pitchFamily="18" charset="0"/>
              </a:rPr>
              <a:t>Машинный перевод на основе правил (</a:t>
            </a:r>
            <a:r>
              <a:rPr lang="en-US" sz="2400" dirty="0">
                <a:latin typeface="Times New Roman" panose="02020603050405020304" pitchFamily="18" charset="0"/>
                <a:cs typeface="Times New Roman" panose="02020603050405020304" pitchFamily="18" charset="0"/>
              </a:rPr>
              <a:t>Rule-Based Machine Translation — RBMT</a:t>
            </a:r>
            <a:r>
              <a:rPr lang="ru-RU"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61415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52BAA-2FE3-0192-F318-709C6C61C62A}"/>
              </a:ext>
            </a:extLst>
          </p:cNvPr>
          <p:cNvSpPr txBox="1"/>
          <p:nvPr/>
        </p:nvSpPr>
        <p:spPr>
          <a:xfrm>
            <a:off x="-1" y="275642"/>
            <a:ext cx="382297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ru-RU" sz="2400" dirty="0">
                <a:latin typeface="Times New Roman" panose="02020603050405020304" pitchFamily="18" charset="0"/>
                <a:cs typeface="Times New Roman" panose="02020603050405020304" pitchFamily="18" charset="0"/>
              </a:rPr>
              <a:t>Этап 5. 1980 – 1990-е гг.</a:t>
            </a:r>
          </a:p>
        </p:txBody>
      </p:sp>
      <p:sp>
        <p:nvSpPr>
          <p:cNvPr id="6" name="TextBox 5">
            <a:extLst>
              <a:ext uri="{FF2B5EF4-FFF2-40B4-BE49-F238E27FC236}">
                <a16:creationId xmlns:a16="http://schemas.microsoft.com/office/drawing/2014/main" id="{40ED3791-3D49-589A-0036-28DBA4B2DB8C}"/>
              </a:ext>
            </a:extLst>
          </p:cNvPr>
          <p:cNvSpPr txBox="1"/>
          <p:nvPr/>
        </p:nvSpPr>
        <p:spPr>
          <a:xfrm>
            <a:off x="498650" y="1276141"/>
            <a:ext cx="11194700" cy="4801314"/>
          </a:xfrm>
          <a:prstGeom prst="rect">
            <a:avLst/>
          </a:prstGeom>
          <a:noFill/>
        </p:spPr>
        <p:txBody>
          <a:bodyPr wrap="square" rtlCol="0">
            <a:spAutoFit/>
          </a:bodyPr>
          <a:lstStyle/>
          <a:p>
            <a:r>
              <a:rPr lang="ru-RU" dirty="0"/>
              <a:t>Системы машинного перевода, основанные на статистике - обучение машины посредством предоставления достаточно большого (сотни тысяч) количества параллельных текстов – содержащих одинаковую информацию на разных языках.</a:t>
            </a:r>
          </a:p>
          <a:p>
            <a:endParaRPr lang="ru-RU" dirty="0"/>
          </a:p>
          <a:p>
            <a:r>
              <a:rPr lang="ru-RU" dirty="0"/>
              <a:t>Например, «Яндекс» в системе «</a:t>
            </a:r>
            <a:r>
              <a:rPr lang="ru-RU" dirty="0" err="1"/>
              <a:t>Яндекс.Перевод</a:t>
            </a:r>
            <a:r>
              <a:rPr lang="ru-RU" dirty="0"/>
              <a:t>», которая состоит из трех этапов: </a:t>
            </a:r>
          </a:p>
          <a:p>
            <a:endParaRPr lang="ru-RU" dirty="0"/>
          </a:p>
          <a:p>
            <a:pPr marL="285750" indent="-285750">
              <a:buFont typeface="Wingdings" panose="05000000000000000000" pitchFamily="2" charset="2"/>
              <a:buChar char="ü"/>
            </a:pPr>
            <a:r>
              <a:rPr lang="ru-RU" b="1" dirty="0"/>
              <a:t>Модель перевода для пары языков </a:t>
            </a:r>
            <a:r>
              <a:rPr lang="ru-RU" dirty="0"/>
              <a:t>представляет собой таблицу, состоящую из всех известных машине слов и фраз входного языка и их переводов на выходной язык с указанием вероятности такого перевода. Система учитывает не только отдельные слова, но и речевые обороты, состоящие из нескольких слов. </a:t>
            </a:r>
          </a:p>
          <a:p>
            <a:pPr marL="285750" indent="-285750">
              <a:buFont typeface="Wingdings" panose="05000000000000000000" pitchFamily="2" charset="2"/>
              <a:buChar char="ü"/>
            </a:pPr>
            <a:r>
              <a:rPr lang="ru-RU" b="1" dirty="0"/>
              <a:t>Модель ПЯ </a:t>
            </a:r>
            <a:r>
              <a:rPr lang="ru-RU" dirty="0"/>
              <a:t>– список, состоящий из всех встречаемых в предоставленных текстах слов и словосочетаний вместе с частотой их использования.</a:t>
            </a:r>
          </a:p>
          <a:p>
            <a:pPr marL="285750" indent="-285750">
              <a:buFont typeface="Wingdings" panose="05000000000000000000" pitchFamily="2" charset="2"/>
              <a:buChar char="ü"/>
            </a:pPr>
            <a:r>
              <a:rPr lang="ru-RU" b="1" dirty="0"/>
              <a:t>Декодер</a:t>
            </a:r>
            <a:r>
              <a:rPr lang="ru-RU" dirty="0"/>
              <a:t> занимается процессом перевода: для каждого предложения исходного текста подбираются все варианты перевода, фразы из модели перевода комбинируются и располагаются в порядке убывания вероятности. Таким образом, модель языка, основываясь на статистических данных, подсказывает декодеру, какой вариант перевода больше подходит данной фразе. </a:t>
            </a:r>
          </a:p>
          <a:p>
            <a:endParaRPr lang="ru-RU" dirty="0"/>
          </a:p>
        </p:txBody>
      </p:sp>
    </p:spTree>
    <p:extLst>
      <p:ext uri="{BB962C8B-B14F-4D97-AF65-F5344CB8AC3E}">
        <p14:creationId xmlns:p14="http://schemas.microsoft.com/office/powerpoint/2010/main" val="1068180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C738CA-4FFB-F70C-AF6A-D0BCF0347A02}"/>
              </a:ext>
            </a:extLst>
          </p:cNvPr>
          <p:cNvSpPr txBox="1"/>
          <p:nvPr/>
        </p:nvSpPr>
        <p:spPr>
          <a:xfrm>
            <a:off x="408563" y="1137658"/>
            <a:ext cx="11128442" cy="4093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Статистический подход в машинном переводе основан на сравнении больших объёмов языковых пар, двуязычных корпусов текста (</a:t>
            </a:r>
            <a:r>
              <a:rPr lang="ru-RU" sz="2000" dirty="0" err="1">
                <a:latin typeface="Times New Roman" panose="02020603050405020304" pitchFamily="18" charset="0"/>
                <a:cs typeface="Times New Roman" panose="02020603050405020304" pitchFamily="18" charset="0"/>
              </a:rPr>
              <a:t>text</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corpora</a:t>
            </a:r>
            <a:r>
              <a:rPr lang="ru-RU" sz="2000" dirty="0">
                <a:latin typeface="Times New Roman" panose="02020603050405020304" pitchFamily="18" charset="0"/>
                <a:cs typeface="Times New Roman" panose="02020603050405020304" pitchFamily="18" charset="0"/>
              </a:rPr>
              <a:t>). </a:t>
            </a:r>
          </a:p>
          <a:p>
            <a:r>
              <a:rPr lang="ru-RU" sz="2000" dirty="0">
                <a:latin typeface="Times New Roman" panose="02020603050405020304" pitchFamily="18" charset="0"/>
                <a:cs typeface="Times New Roman" panose="02020603050405020304" pitchFamily="18" charset="0"/>
              </a:rPr>
              <a:t>Языковые пары — тексты, содержащие предложения на одном языке и соответствующие им предложения на втором, могут быть как вариантами написания двух предложений человеком — носителем двух языков, так и набором предложений и их переводов, выполненных человеком.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Статистический машинный перевод обладает свойством «самообучения». Чем больше в распоряжении имеется языковых пар и чем точнее они соответствуют друг другу, тем лучше результат статистического машинного перевода.</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Первые идеи статистического машинного перевода были опубликованы Уорреном Уивером (</a:t>
            </a:r>
            <a:r>
              <a:rPr lang="ru-RU" sz="2000" dirty="0" err="1">
                <a:latin typeface="Times New Roman" panose="02020603050405020304" pitchFamily="18" charset="0"/>
                <a:cs typeface="Times New Roman" panose="02020603050405020304" pitchFamily="18" charset="0"/>
              </a:rPr>
              <a:t>Warren</a:t>
            </a:r>
            <a:r>
              <a:rPr lang="ru-RU" sz="2000" dirty="0">
                <a:latin typeface="Times New Roman" panose="02020603050405020304" pitchFamily="18" charset="0"/>
                <a:cs typeface="Times New Roman" panose="02020603050405020304" pitchFamily="18" charset="0"/>
              </a:rPr>
              <a:t> </a:t>
            </a:r>
            <a:r>
              <a:rPr lang="ru-RU" sz="2000" dirty="0" err="1">
                <a:latin typeface="Times New Roman" panose="02020603050405020304" pitchFamily="18" charset="0"/>
                <a:cs typeface="Times New Roman" panose="02020603050405020304" pitchFamily="18" charset="0"/>
              </a:rPr>
              <a:t>Weaver</a:t>
            </a:r>
            <a:r>
              <a:rPr lang="ru-RU" sz="2000" dirty="0">
                <a:latin typeface="Times New Roman" panose="02020603050405020304" pitchFamily="18" charset="0"/>
                <a:cs typeface="Times New Roman" panose="02020603050405020304" pitchFamily="18" charset="0"/>
              </a:rPr>
              <a:t>), в 1949 году. «Вторая волна» — начало 1990-х, IBM. «Третья волна» — Google, Microsoft, Language </a:t>
            </a:r>
            <a:r>
              <a:rPr lang="ru-RU" sz="2000" dirty="0" err="1">
                <a:latin typeface="Times New Roman" panose="02020603050405020304" pitchFamily="18" charset="0"/>
                <a:cs typeface="Times New Roman" panose="02020603050405020304" pitchFamily="18" charset="0"/>
              </a:rPr>
              <a:t>Weaver</a:t>
            </a:r>
            <a:r>
              <a:rPr lang="ru-RU" sz="2000" dirty="0">
                <a:latin typeface="Times New Roman" panose="02020603050405020304" pitchFamily="18" charset="0"/>
                <a:cs typeface="Times New Roman" panose="02020603050405020304" pitchFamily="18" charset="0"/>
              </a:rPr>
              <a:t>, Яндекс.</a:t>
            </a:r>
          </a:p>
        </p:txBody>
      </p:sp>
      <p:sp>
        <p:nvSpPr>
          <p:cNvPr id="4" name="TextBox 3">
            <a:extLst>
              <a:ext uri="{FF2B5EF4-FFF2-40B4-BE49-F238E27FC236}">
                <a16:creationId xmlns:a16="http://schemas.microsoft.com/office/drawing/2014/main" id="{AEC0231A-AD9F-901E-FA76-4C4E86172EBD}"/>
              </a:ext>
            </a:extLst>
          </p:cNvPr>
          <p:cNvSpPr txBox="1"/>
          <p:nvPr/>
        </p:nvSpPr>
        <p:spPr>
          <a:xfrm>
            <a:off x="-1" y="275642"/>
            <a:ext cx="10097312"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400" dirty="0">
                <a:latin typeface="Times New Roman" panose="02020603050405020304" pitchFamily="18" charset="0"/>
                <a:cs typeface="Times New Roman" panose="02020603050405020304" pitchFamily="18" charset="0"/>
              </a:rPr>
              <a:t>Статистический машинный перевод (</a:t>
            </a:r>
            <a:r>
              <a:rPr lang="ru-RU" sz="2400" dirty="0" err="1">
                <a:latin typeface="Times New Roman" panose="02020603050405020304" pitchFamily="18" charset="0"/>
                <a:cs typeface="Times New Roman" panose="02020603050405020304" pitchFamily="18" charset="0"/>
              </a:rPr>
              <a:t>Statistical</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machine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translation</a:t>
            </a:r>
            <a:r>
              <a:rPr lang="ru-RU" sz="2400" dirty="0">
                <a:latin typeface="Times New Roman" panose="02020603050405020304" pitchFamily="18" charset="0"/>
                <a:cs typeface="Times New Roman" panose="02020603050405020304" pitchFamily="18" charset="0"/>
              </a:rPr>
              <a:t> — SMT</a:t>
            </a:r>
            <a:r>
              <a:rPr lang="en-US" sz="2400" dirty="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3359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628EFA-D1E3-0457-7E80-681957ADC970}"/>
              </a:ext>
            </a:extLst>
          </p:cNvPr>
          <p:cNvSpPr txBox="1"/>
          <p:nvPr/>
        </p:nvSpPr>
        <p:spPr>
          <a:xfrm>
            <a:off x="852791" y="1538884"/>
            <a:ext cx="10486417"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1" dirty="0">
                <a:latin typeface="Times New Roman" panose="02020603050405020304" pitchFamily="18" charset="0"/>
                <a:cs typeface="Times New Roman" panose="02020603050405020304" pitchFamily="18" charset="0"/>
              </a:rPr>
              <a:t>Преимущества SMT</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Быстрая настройка</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Легко добавлять новые направления перевода</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Гладкость перевода</a:t>
            </a:r>
          </a:p>
          <a:p>
            <a:endParaRPr lang="ru-RU" sz="2000" b="1" dirty="0">
              <a:latin typeface="Times New Roman" panose="02020603050405020304" pitchFamily="18" charset="0"/>
              <a:cs typeface="Times New Roman" panose="02020603050405020304" pitchFamily="18" charset="0"/>
            </a:endParaRPr>
          </a:p>
          <a:p>
            <a:r>
              <a:rPr lang="ru-RU" sz="2000" b="1" dirty="0">
                <a:latin typeface="Times New Roman" panose="02020603050405020304" pitchFamily="18" charset="0"/>
                <a:cs typeface="Times New Roman" panose="02020603050405020304" pitchFamily="18" charset="0"/>
              </a:rPr>
              <a:t>Недостатки SMT</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«Дефицит» параллельных корпусов</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Многочисленные грамматические ошибки</a:t>
            </a:r>
          </a:p>
          <a:p>
            <a:pPr marL="342900" indent="-34290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Нестабильность перевода</a:t>
            </a:r>
          </a:p>
        </p:txBody>
      </p:sp>
      <p:sp>
        <p:nvSpPr>
          <p:cNvPr id="6" name="TextBox 5">
            <a:extLst>
              <a:ext uri="{FF2B5EF4-FFF2-40B4-BE49-F238E27FC236}">
                <a16:creationId xmlns:a16="http://schemas.microsoft.com/office/drawing/2014/main" id="{C087CD5D-6056-71C2-BD3E-2FE561D43195}"/>
              </a:ext>
            </a:extLst>
          </p:cNvPr>
          <p:cNvSpPr txBox="1"/>
          <p:nvPr/>
        </p:nvSpPr>
        <p:spPr>
          <a:xfrm>
            <a:off x="-2" y="275642"/>
            <a:ext cx="1017513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400" dirty="0">
                <a:latin typeface="Times New Roman" panose="02020603050405020304" pitchFamily="18" charset="0"/>
                <a:cs typeface="Times New Roman" panose="02020603050405020304" pitchFamily="18" charset="0"/>
              </a:rPr>
              <a:t>Статистический машинный перевод (</a:t>
            </a:r>
            <a:r>
              <a:rPr lang="ru-RU" sz="2400" dirty="0" err="1">
                <a:latin typeface="Times New Roman" panose="02020603050405020304" pitchFamily="18" charset="0"/>
                <a:cs typeface="Times New Roman" panose="02020603050405020304" pitchFamily="18" charset="0"/>
              </a:rPr>
              <a:t>Statistical</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machine</a:t>
            </a:r>
            <a:r>
              <a:rPr lang="ru-RU" sz="2400" dirty="0">
                <a:latin typeface="Times New Roman" panose="02020603050405020304" pitchFamily="18" charset="0"/>
                <a:cs typeface="Times New Roman" panose="02020603050405020304" pitchFamily="18" charset="0"/>
              </a:rPr>
              <a:t> </a:t>
            </a:r>
            <a:r>
              <a:rPr lang="ru-RU" sz="2400" dirty="0" err="1">
                <a:latin typeface="Times New Roman" panose="02020603050405020304" pitchFamily="18" charset="0"/>
                <a:cs typeface="Times New Roman" panose="02020603050405020304" pitchFamily="18" charset="0"/>
              </a:rPr>
              <a:t>translation</a:t>
            </a:r>
            <a:r>
              <a:rPr lang="ru-RU" sz="2400" dirty="0">
                <a:latin typeface="Times New Roman" panose="02020603050405020304" pitchFamily="18" charset="0"/>
                <a:cs typeface="Times New Roman" panose="02020603050405020304" pitchFamily="18" charset="0"/>
              </a:rPr>
              <a:t> — SMT</a:t>
            </a:r>
            <a:r>
              <a:rPr lang="en-US" sz="2400" dirty="0">
                <a:latin typeface="Times New Roman" panose="02020603050405020304" pitchFamily="18" charset="0"/>
                <a:cs typeface="Times New Roman" panose="02020603050405020304" pitchFamily="18" charset="0"/>
              </a:rPr>
              <a:t>)</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1160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B6443B-4E9B-FC17-BABA-970394A58E8E}"/>
              </a:ext>
            </a:extLst>
          </p:cNvPr>
          <p:cNvSpPr txBox="1"/>
          <p:nvPr/>
        </p:nvSpPr>
        <p:spPr>
          <a:xfrm>
            <a:off x="959796" y="1997839"/>
            <a:ext cx="10272408"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Интеграция разных подходов машинного перевода из возможных вариантов МП:</a:t>
            </a:r>
          </a:p>
          <a:p>
            <a:endParaRPr lang="ru-RU"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Rule-based machine translation (RBMT) — </a:t>
            </a:r>
            <a:r>
              <a:rPr lang="ru-RU" sz="2000" b="1" dirty="0">
                <a:latin typeface="Times New Roman" panose="02020603050405020304" pitchFamily="18" charset="0"/>
                <a:cs typeface="Times New Roman" panose="02020603050405020304" pitchFamily="18" charset="0"/>
              </a:rPr>
              <a:t>Машинный перевод на основе правил.</a:t>
            </a:r>
          </a:p>
          <a:p>
            <a:r>
              <a:rPr lang="en-US" sz="2000" dirty="0">
                <a:latin typeface="Times New Roman" panose="02020603050405020304" pitchFamily="18" charset="0"/>
                <a:cs typeface="Times New Roman" panose="02020603050405020304" pitchFamily="18" charset="0"/>
              </a:rPr>
              <a:t>Corpus-based machine translation (CBMT) — </a:t>
            </a:r>
            <a:r>
              <a:rPr lang="ru-RU" sz="2000" dirty="0">
                <a:latin typeface="Times New Roman" panose="02020603050405020304" pitchFamily="18" charset="0"/>
                <a:cs typeface="Times New Roman" panose="02020603050405020304" pitchFamily="18" charset="0"/>
              </a:rPr>
              <a:t>Машинный перевод на корпусах текстов.</a:t>
            </a:r>
          </a:p>
          <a:p>
            <a:r>
              <a:rPr lang="en-US" sz="2000" dirty="0">
                <a:latin typeface="Times New Roman" panose="02020603050405020304" pitchFamily="18" charset="0"/>
                <a:cs typeface="Times New Roman" panose="02020603050405020304" pitchFamily="18" charset="0"/>
              </a:rPr>
              <a:t>Example-based machine translation (EBMT) </a:t>
            </a:r>
            <a:r>
              <a:rPr lang="ru-RU" sz="2000" dirty="0">
                <a:latin typeface="Times New Roman" panose="02020603050405020304" pitchFamily="18" charset="0"/>
                <a:cs typeface="Times New Roman" panose="02020603050405020304" pitchFamily="18" charset="0"/>
              </a:rPr>
              <a:t>- Машинный перевод на примерах.</a:t>
            </a:r>
          </a:p>
          <a:p>
            <a:r>
              <a:rPr lang="en-US" sz="2000" b="1" dirty="0">
                <a:latin typeface="Times New Roman" panose="02020603050405020304" pitchFamily="18" charset="0"/>
                <a:cs typeface="Times New Roman" panose="02020603050405020304" pitchFamily="18" charset="0"/>
              </a:rPr>
              <a:t>Statistical machine translation (SMT) — </a:t>
            </a:r>
            <a:r>
              <a:rPr lang="ru-RU" sz="2000" b="1" dirty="0">
                <a:latin typeface="Times New Roman" panose="02020603050405020304" pitchFamily="18" charset="0"/>
                <a:cs typeface="Times New Roman" panose="02020603050405020304" pitchFamily="18" charset="0"/>
              </a:rPr>
              <a:t>Статистический машинный перевод.</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Ожидается, что с помощью гибридной архитектуры удастся объединить преимущества этих подходов. </a:t>
            </a:r>
          </a:p>
        </p:txBody>
      </p:sp>
      <p:sp>
        <p:nvSpPr>
          <p:cNvPr id="6" name="TextBox 5">
            <a:extLst>
              <a:ext uri="{FF2B5EF4-FFF2-40B4-BE49-F238E27FC236}">
                <a16:creationId xmlns:a16="http://schemas.microsoft.com/office/drawing/2014/main" id="{01F88787-6DFE-7219-ADCE-7EA0E53D17F9}"/>
              </a:ext>
            </a:extLst>
          </p:cNvPr>
          <p:cNvSpPr txBox="1"/>
          <p:nvPr/>
        </p:nvSpPr>
        <p:spPr>
          <a:xfrm>
            <a:off x="-1" y="275642"/>
            <a:ext cx="9182912"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400" dirty="0">
                <a:latin typeface="Times New Roman" panose="02020603050405020304" pitchFamily="18" charset="0"/>
                <a:cs typeface="Times New Roman" panose="02020603050405020304" pitchFamily="18" charset="0"/>
              </a:rPr>
              <a:t>Гибридный машинный перевод (</a:t>
            </a:r>
            <a:r>
              <a:rPr lang="en-US" sz="2400" dirty="0">
                <a:latin typeface="Times New Roman" panose="02020603050405020304" pitchFamily="18" charset="0"/>
                <a:cs typeface="Times New Roman" panose="02020603050405020304" pitchFamily="18" charset="0"/>
              </a:rPr>
              <a:t>Hybrid machine translation — HMT) </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8956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B8B8DB-0AFC-CCAC-3B32-868855D053CA}"/>
              </a:ext>
            </a:extLst>
          </p:cNvPr>
          <p:cNvSpPr txBox="1"/>
          <p:nvPr/>
        </p:nvSpPr>
        <p:spPr>
          <a:xfrm>
            <a:off x="524189" y="766732"/>
            <a:ext cx="11143622" cy="5324535"/>
          </a:xfrm>
          <a:prstGeom prst="rect">
            <a:avLst/>
          </a:prstGeom>
          <a:noFill/>
        </p:spPr>
        <p:txBody>
          <a:bodyPr wrap="square">
            <a:spAutoFit/>
          </a:bodyPr>
          <a:lstStyle/>
          <a:p>
            <a:r>
              <a:rPr lang="ru-RU" sz="2000" dirty="0"/>
              <a:t>В.А. Жуковский</a:t>
            </a:r>
          </a:p>
          <a:p>
            <a:r>
              <a:rPr lang="ru-RU" sz="2000" dirty="0"/>
              <a:t> </a:t>
            </a:r>
          </a:p>
          <a:p>
            <a:r>
              <a:rPr lang="ru-RU" sz="2000" dirty="0"/>
              <a:t>Переводчик, </a:t>
            </a:r>
            <a:r>
              <a:rPr lang="ru-RU" sz="2000" b="1" dirty="0"/>
              <a:t>уступая образцу </a:t>
            </a:r>
            <a:r>
              <a:rPr lang="ru-RU" sz="2000" dirty="0"/>
              <a:t>своему пальму изобретательности, должен необходимо </a:t>
            </a:r>
            <a:r>
              <a:rPr lang="ru-RU" sz="2000" b="1" dirty="0"/>
              <a:t>иметь</a:t>
            </a:r>
            <a:r>
              <a:rPr lang="ru-RU" sz="2000" dirty="0"/>
              <a:t> почти </a:t>
            </a:r>
            <a:r>
              <a:rPr lang="ru-RU" sz="2000" b="1" dirty="0" err="1"/>
              <a:t>одинакое</a:t>
            </a:r>
            <a:r>
              <a:rPr lang="ru-RU" sz="2000" b="1" dirty="0"/>
              <a:t> с ним воображение</a:t>
            </a:r>
            <a:r>
              <a:rPr lang="ru-RU" sz="2000" dirty="0"/>
              <a:t>, </a:t>
            </a:r>
            <a:r>
              <a:rPr lang="ru-RU" sz="2000" dirty="0" err="1"/>
              <a:t>одинакое</a:t>
            </a:r>
            <a:r>
              <a:rPr lang="ru-RU" sz="2000" dirty="0"/>
              <a:t> искусство слога, </a:t>
            </a:r>
            <a:r>
              <a:rPr lang="ru-RU" sz="2000" dirty="0" err="1"/>
              <a:t>одинакую</a:t>
            </a:r>
            <a:r>
              <a:rPr lang="ru-RU" sz="2000" dirty="0"/>
              <a:t> силу в уме и чувствах. </a:t>
            </a:r>
          </a:p>
          <a:p>
            <a:endParaRPr lang="ru-RU" sz="2000" dirty="0"/>
          </a:p>
          <a:p>
            <a:r>
              <a:rPr lang="ru-RU" sz="2000" dirty="0"/>
              <a:t>Что же обязан делать переводчик? </a:t>
            </a:r>
          </a:p>
          <a:p>
            <a:endParaRPr lang="ru-RU" sz="2000" dirty="0"/>
          </a:p>
          <a:p>
            <a:r>
              <a:rPr lang="ru-RU" sz="2000" dirty="0"/>
              <a:t>Находить у себя в воображении такие красоты, которые могли бы служить заменою, следовательно, производить собственное, равно и превосходное: не означает ли это быть творцом? И не потребно ли для того иметь дарование писателя оригинального?»</a:t>
            </a:r>
          </a:p>
          <a:p>
            <a:endParaRPr lang="ru-RU" sz="2000" dirty="0"/>
          </a:p>
          <a:p>
            <a:r>
              <a:rPr lang="ru-RU" sz="2000" dirty="0"/>
              <a:t>«А сотворить их (красоты) может только тогда, когда, наполнившись идеалом, представляющимся ему в творении переводимого им поэта, преобразит его, в создание собственного воображения; когда, руководствуясь автором оригинальным, повторит с начала до конца работу его гения – но сия способность действовать с одинаково с творческим гением не есть ли сама по себе уже творческая способность?»</a:t>
            </a:r>
          </a:p>
        </p:txBody>
      </p:sp>
    </p:spTree>
    <p:extLst>
      <p:ext uri="{BB962C8B-B14F-4D97-AF65-F5344CB8AC3E}">
        <p14:creationId xmlns:p14="http://schemas.microsoft.com/office/powerpoint/2010/main" val="3469641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146E1-9D97-517C-4612-ED6B60329F8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18A0996-3A8A-3816-333F-4D5832F61B7B}"/>
              </a:ext>
            </a:extLst>
          </p:cNvPr>
          <p:cNvSpPr txBox="1"/>
          <p:nvPr/>
        </p:nvSpPr>
        <p:spPr>
          <a:xfrm>
            <a:off x="239949" y="1166842"/>
            <a:ext cx="11712102" cy="4093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Подход к машинному переводу, который использует искусственную нейронную сеть для прогнозирования вероятности последовательности слов, обычно моделируя целые предложения в единой интегрированной модели. Системы нейронного машинного перевода состоят из двух основных частей: сети кодера и сети декодера. Обе являются нейронными сетями.</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Сегодня это доминирующий подход, и он может создавать переводы, конкурирующие с человеческими переводами при переводе между языками с высокими ресурсами в определенных условиях.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Однако проблемы все еще остаются, особенно с языками, где доступны менее качественные данные, а также со сдвигом предметной области между данными, на которых обучалась система, и текстами, которые она должна переводить.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Системы NMT также имеют тенденцию производить довольно буквальный перевод.</a:t>
            </a:r>
          </a:p>
        </p:txBody>
      </p:sp>
      <p:sp>
        <p:nvSpPr>
          <p:cNvPr id="6" name="TextBox 5">
            <a:extLst>
              <a:ext uri="{FF2B5EF4-FFF2-40B4-BE49-F238E27FC236}">
                <a16:creationId xmlns:a16="http://schemas.microsoft.com/office/drawing/2014/main" id="{40C56DEA-03AD-E3B4-3D5E-7A5DFAE3F4DC}"/>
              </a:ext>
            </a:extLst>
          </p:cNvPr>
          <p:cNvSpPr txBox="1"/>
          <p:nvPr/>
        </p:nvSpPr>
        <p:spPr>
          <a:xfrm>
            <a:off x="-1" y="275642"/>
            <a:ext cx="918291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latin typeface="Times New Roman" panose="02020603050405020304" pitchFamily="18" charset="0"/>
                <a:cs typeface="Times New Roman" panose="02020603050405020304" pitchFamily="18" charset="0"/>
              </a:rPr>
              <a:t>Нейронный машинный перевод (</a:t>
            </a:r>
            <a:r>
              <a:rPr lang="en-US" sz="2000" dirty="0">
                <a:latin typeface="Times New Roman" panose="02020603050405020304" pitchFamily="18" charset="0"/>
                <a:cs typeface="Times New Roman" panose="02020603050405020304" pitchFamily="18" charset="0"/>
              </a:rPr>
              <a:t>Neural machine translation NMT</a:t>
            </a:r>
            <a:r>
              <a:rPr lang="ru-RU" sz="20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4A1E61BA-21C6-95C6-1880-610D27EA0AF3}"/>
              </a:ext>
            </a:extLst>
          </p:cNvPr>
          <p:cNvSpPr txBox="1"/>
          <p:nvPr/>
        </p:nvSpPr>
        <p:spPr>
          <a:xfrm>
            <a:off x="394782" y="5751361"/>
            <a:ext cx="10999550" cy="830997"/>
          </a:xfrm>
          <a:prstGeom prst="rect">
            <a:avLst/>
          </a:prstGeom>
          <a:noFill/>
        </p:spPr>
        <p:txBody>
          <a:bodyPr wrap="square">
            <a:spAutoFit/>
          </a:bodyPr>
          <a:lstStyle/>
          <a:p>
            <a:r>
              <a:rPr lang="en-US" sz="1600" b="0" i="0" dirty="0" err="1">
                <a:solidFill>
                  <a:srgbClr val="202122"/>
                </a:solidFill>
                <a:effectLst/>
                <a:latin typeface="Arial" panose="020B0604020202020204" pitchFamily="34" charset="0"/>
              </a:rPr>
              <a:t>Poibeau</a:t>
            </a:r>
            <a:r>
              <a:rPr lang="en-US" sz="1600" b="0" i="0" dirty="0">
                <a:solidFill>
                  <a:srgbClr val="202122"/>
                </a:solidFill>
                <a:effectLst/>
                <a:latin typeface="Arial" panose="020B0604020202020204" pitchFamily="34" charset="0"/>
              </a:rPr>
              <a:t>, Thierry (2022). </a:t>
            </a:r>
            <a:r>
              <a:rPr lang="en-US" sz="1600" b="0" i="0" dirty="0" err="1">
                <a:solidFill>
                  <a:srgbClr val="202122"/>
                </a:solidFill>
                <a:effectLst/>
                <a:latin typeface="Arial" panose="020B0604020202020204" pitchFamily="34" charset="0"/>
              </a:rPr>
              <a:t>Calzolari</a:t>
            </a:r>
            <a:r>
              <a:rPr lang="en-US" sz="1600" b="0" i="0" dirty="0">
                <a:solidFill>
                  <a:srgbClr val="202122"/>
                </a:solidFill>
                <a:effectLst/>
                <a:latin typeface="Arial" panose="020B0604020202020204" pitchFamily="34" charset="0"/>
              </a:rPr>
              <a:t>, Nicoletta; </a:t>
            </a:r>
            <a:r>
              <a:rPr lang="en-US" sz="1600" b="0" i="0" dirty="0" err="1">
                <a:solidFill>
                  <a:srgbClr val="202122"/>
                </a:solidFill>
                <a:effectLst/>
                <a:latin typeface="Arial" panose="020B0604020202020204" pitchFamily="34" charset="0"/>
              </a:rPr>
              <a:t>Béchet</a:t>
            </a:r>
            <a:r>
              <a:rPr lang="en-US" sz="1600" b="0" i="0" dirty="0">
                <a:solidFill>
                  <a:srgbClr val="202122"/>
                </a:solidFill>
                <a:effectLst/>
                <a:latin typeface="Arial" panose="020B0604020202020204" pitchFamily="34" charset="0"/>
              </a:rPr>
              <a:t>, Frédéric; Blache, Philippe; Choukri, Khalid; </a:t>
            </a:r>
            <a:r>
              <a:rPr lang="en-US" sz="1600" b="0" i="0" dirty="0" err="1">
                <a:solidFill>
                  <a:srgbClr val="202122"/>
                </a:solidFill>
                <a:effectLst/>
                <a:latin typeface="Arial" panose="020B0604020202020204" pitchFamily="34" charset="0"/>
              </a:rPr>
              <a:t>Cieri</a:t>
            </a:r>
            <a:r>
              <a:rPr lang="en-US" sz="1600" b="0" i="0" dirty="0">
                <a:solidFill>
                  <a:srgbClr val="202122"/>
                </a:solidFill>
                <a:effectLst/>
                <a:latin typeface="Arial" panose="020B0604020202020204" pitchFamily="34" charset="0"/>
              </a:rPr>
              <a:t>, Christopher; </a:t>
            </a:r>
            <a:r>
              <a:rPr lang="en-US" sz="1600" b="0" i="0" dirty="0" err="1">
                <a:solidFill>
                  <a:srgbClr val="202122"/>
                </a:solidFill>
                <a:effectLst/>
                <a:latin typeface="Arial" panose="020B0604020202020204" pitchFamily="34" charset="0"/>
              </a:rPr>
              <a:t>Declerck</a:t>
            </a:r>
            <a:r>
              <a:rPr lang="en-US" sz="1600" b="0" i="0" dirty="0">
                <a:solidFill>
                  <a:srgbClr val="202122"/>
                </a:solidFill>
                <a:effectLst/>
                <a:latin typeface="Arial" panose="020B0604020202020204" pitchFamily="34" charset="0"/>
              </a:rPr>
              <a:t>, Thierry; </a:t>
            </a:r>
            <a:r>
              <a:rPr lang="en-US" sz="1600" b="0" i="0" dirty="0" err="1">
                <a:solidFill>
                  <a:srgbClr val="202122"/>
                </a:solidFill>
                <a:effectLst/>
                <a:latin typeface="Arial" panose="020B0604020202020204" pitchFamily="34" charset="0"/>
              </a:rPr>
              <a:t>Goggi</a:t>
            </a:r>
            <a:r>
              <a:rPr lang="en-US" sz="1600" b="0" i="0" dirty="0">
                <a:solidFill>
                  <a:srgbClr val="202122"/>
                </a:solidFill>
                <a:effectLst/>
                <a:latin typeface="Arial" panose="020B0604020202020204" pitchFamily="34" charset="0"/>
              </a:rPr>
              <a:t>, Sara; </a:t>
            </a:r>
            <a:r>
              <a:rPr lang="en-US" sz="1600" b="0" i="0" dirty="0" err="1">
                <a:solidFill>
                  <a:srgbClr val="202122"/>
                </a:solidFill>
                <a:effectLst/>
                <a:latin typeface="Arial" panose="020B0604020202020204" pitchFamily="34" charset="0"/>
              </a:rPr>
              <a:t>Isahara</a:t>
            </a:r>
            <a:r>
              <a:rPr lang="en-US" sz="1600" b="0" i="0" dirty="0">
                <a:solidFill>
                  <a:srgbClr val="202122"/>
                </a:solidFill>
                <a:effectLst/>
                <a:latin typeface="Arial" panose="020B0604020202020204" pitchFamily="34" charset="0"/>
              </a:rPr>
              <a:t>, Hitoshi; </a:t>
            </a:r>
            <a:r>
              <a:rPr lang="en-US" sz="1600" b="0" i="0" dirty="0" err="1">
                <a:solidFill>
                  <a:srgbClr val="202122"/>
                </a:solidFill>
                <a:effectLst/>
                <a:latin typeface="Arial" panose="020B0604020202020204" pitchFamily="34" charset="0"/>
              </a:rPr>
              <a:t>Maegaard</a:t>
            </a:r>
            <a:r>
              <a:rPr lang="en-US" sz="1600" b="0" i="0" dirty="0">
                <a:solidFill>
                  <a:srgbClr val="202122"/>
                </a:solidFill>
                <a:effectLst/>
                <a:latin typeface="Arial" panose="020B0604020202020204" pitchFamily="34" charset="0"/>
              </a:rPr>
              <a:t>, Bente (eds.). </a:t>
            </a:r>
            <a:r>
              <a:rPr lang="en-US" sz="1600" b="0" i="0" u="none" strike="noStrike" dirty="0">
                <a:effectLst/>
                <a:latin typeface="Arial" panose="020B0604020202020204" pitchFamily="34" charset="0"/>
                <a:hlinkClick r:id="rId2"/>
              </a:rPr>
              <a:t>"On "Human Parity" and "Super Human Performance" in Machine Translation Evaluation"</a:t>
            </a:r>
            <a:endParaRPr lang="ru-RU" sz="1600" dirty="0"/>
          </a:p>
        </p:txBody>
      </p:sp>
    </p:spTree>
    <p:extLst>
      <p:ext uri="{BB962C8B-B14F-4D97-AF65-F5344CB8AC3E}">
        <p14:creationId xmlns:p14="http://schemas.microsoft.com/office/powerpoint/2010/main" val="156626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059E56-83C5-D761-6E3E-3FFD936737B2}"/>
              </a:ext>
            </a:extLst>
          </p:cNvPr>
          <p:cNvSpPr txBox="1"/>
          <p:nvPr/>
        </p:nvSpPr>
        <p:spPr>
          <a:xfrm>
            <a:off x="492368" y="1030855"/>
            <a:ext cx="11173767" cy="3139321"/>
          </a:xfrm>
          <a:prstGeom prst="rect">
            <a:avLst/>
          </a:prstGeom>
          <a:noFill/>
        </p:spPr>
        <p:txBody>
          <a:bodyPr wrap="square">
            <a:spAutoFit/>
          </a:bodyPr>
          <a:lstStyle/>
          <a:p>
            <a:r>
              <a:rPr lang="ru-RU" dirty="0"/>
              <a:t>Нейронная сеть анализирует массив параллельных текстов и учится находить в них закономерности. </a:t>
            </a:r>
          </a:p>
          <a:p>
            <a:endParaRPr lang="ru-RU" dirty="0"/>
          </a:p>
          <a:p>
            <a:r>
              <a:rPr lang="ru-RU" dirty="0"/>
              <a:t>Но при переводе </a:t>
            </a:r>
            <a:r>
              <a:rPr lang="ru-RU" b="1" dirty="0"/>
              <a:t>нейросеть работает </a:t>
            </a:r>
            <a:r>
              <a:rPr lang="ru-RU" dirty="0"/>
              <a:t>не со словами и фразами, а с более крупными единицами — </a:t>
            </a:r>
            <a:r>
              <a:rPr lang="ru-RU" b="1" dirty="0"/>
              <a:t>предложениями</a:t>
            </a:r>
            <a:r>
              <a:rPr lang="ru-RU" dirty="0"/>
              <a:t>. Она получает на вход предложение на одном языке, а на выходе выдаёт предложение на другом языке. Дробления на слова и фразы не происходит — в нём нет необходимости.</a:t>
            </a:r>
          </a:p>
          <a:p>
            <a:endParaRPr lang="ru-RU" dirty="0"/>
          </a:p>
          <a:p>
            <a:r>
              <a:rPr lang="ru-RU" dirty="0"/>
              <a:t>Такой подход позволяет </a:t>
            </a:r>
            <a:r>
              <a:rPr lang="ru-RU" b="1" dirty="0"/>
              <a:t>учесть смысловые связи внутри предложения </a:t>
            </a:r>
            <a:r>
              <a:rPr lang="ru-RU" dirty="0"/>
              <a:t>— иными словами, понять его контекст. Слова и фразы не существуют в вакууме — они сочетаются с другими словами и фразами, образуя новые смыслы. Нейросеть улавливает смыслы даже в случае, если слова, которые их передают, находятся в разных частях предложения. Важность контекста сложно переоценить — именно на него в первую очередь обращают внимание люди-переводчики.</a:t>
            </a:r>
          </a:p>
        </p:txBody>
      </p:sp>
      <p:sp>
        <p:nvSpPr>
          <p:cNvPr id="4" name="TextBox 3">
            <a:extLst>
              <a:ext uri="{FF2B5EF4-FFF2-40B4-BE49-F238E27FC236}">
                <a16:creationId xmlns:a16="http://schemas.microsoft.com/office/drawing/2014/main" id="{5DA29DA7-1CAB-8710-925B-D1C1344FE7B2}"/>
              </a:ext>
            </a:extLst>
          </p:cNvPr>
          <p:cNvSpPr txBox="1"/>
          <p:nvPr/>
        </p:nvSpPr>
        <p:spPr>
          <a:xfrm>
            <a:off x="-1" y="275642"/>
            <a:ext cx="9182912"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latin typeface="Times New Roman" panose="02020603050405020304" pitchFamily="18" charset="0"/>
                <a:cs typeface="Times New Roman" panose="02020603050405020304" pitchFamily="18" charset="0"/>
              </a:rPr>
              <a:t>Нейронный машинный перевод (</a:t>
            </a:r>
            <a:r>
              <a:rPr lang="en-US" sz="2000" dirty="0">
                <a:latin typeface="Times New Roman" panose="02020603050405020304" pitchFamily="18" charset="0"/>
                <a:cs typeface="Times New Roman" panose="02020603050405020304" pitchFamily="18" charset="0"/>
              </a:rPr>
              <a:t>Neural machine translation NMT</a:t>
            </a:r>
            <a:r>
              <a:rPr lang="ru-RU"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16297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26476F-DC3D-3938-A58F-131A42F98583}"/>
              </a:ext>
            </a:extLst>
          </p:cNvPr>
          <p:cNvSpPr txBox="1"/>
          <p:nvPr/>
        </p:nvSpPr>
        <p:spPr>
          <a:xfrm>
            <a:off x="575553" y="1873535"/>
            <a:ext cx="10865795"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Сила NMT заключается в архитектуре нейронной сети, которая позволяет ему учиться на огромных объемах данных и адаптироваться к новым контекстам. </a:t>
            </a:r>
          </a:p>
          <a:p>
            <a:endParaRPr lang="ru-RU"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ru-RU" sz="2000" b="1" dirty="0">
                <a:latin typeface="Times New Roman" panose="02020603050405020304" pitchFamily="18" charset="0"/>
                <a:cs typeface="Times New Roman" panose="02020603050405020304" pitchFamily="18" charset="0"/>
              </a:rPr>
              <a:t>Высокая точность</a:t>
            </a:r>
            <a:endParaRPr lang="ru-RU"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ru-RU" sz="2000" b="1" dirty="0">
                <a:latin typeface="Times New Roman" panose="02020603050405020304" pitchFamily="18" charset="0"/>
                <a:cs typeface="Times New Roman" panose="02020603050405020304" pitchFamily="18" charset="0"/>
              </a:rPr>
              <a:t>Быстрое обучение</a:t>
            </a:r>
          </a:p>
          <a:p>
            <a:pPr marL="342900" indent="-342900">
              <a:buFont typeface="Wingdings" panose="05000000000000000000" pitchFamily="2" charset="2"/>
              <a:buChar char="ü"/>
            </a:pPr>
            <a:r>
              <a:rPr lang="ru-RU" sz="2000" b="1" dirty="0">
                <a:latin typeface="Times New Roman" panose="02020603050405020304" pitchFamily="18" charset="0"/>
                <a:cs typeface="Times New Roman" panose="02020603050405020304" pitchFamily="18" charset="0"/>
              </a:rPr>
              <a:t>Простая интеграция и гибкость</a:t>
            </a:r>
          </a:p>
          <a:p>
            <a:pPr marL="342900" indent="-342900">
              <a:buFont typeface="Wingdings" panose="05000000000000000000" pitchFamily="2" charset="2"/>
              <a:buChar char="ü"/>
            </a:pPr>
            <a:r>
              <a:rPr lang="ru-RU" sz="2000" b="1" dirty="0">
                <a:latin typeface="Times New Roman" panose="02020603050405020304" pitchFamily="18" charset="0"/>
                <a:cs typeface="Times New Roman" panose="02020603050405020304" pitchFamily="18" charset="0"/>
              </a:rPr>
              <a:t>Настройка</a:t>
            </a:r>
          </a:p>
          <a:p>
            <a:pPr marL="342900" indent="-342900">
              <a:buFont typeface="Wingdings" panose="05000000000000000000" pitchFamily="2" charset="2"/>
              <a:buChar char="ü"/>
            </a:pPr>
            <a:r>
              <a:rPr lang="ru-RU" sz="2000" b="1" dirty="0">
                <a:latin typeface="Times New Roman" panose="02020603050405020304" pitchFamily="18" charset="0"/>
                <a:cs typeface="Times New Roman" panose="02020603050405020304" pitchFamily="18" charset="0"/>
              </a:rPr>
              <a:t>Экономическая эффективность</a:t>
            </a:r>
            <a:endParaRPr lang="ru-RU"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7A8AC5F-8F4E-AA26-EBD9-05F740834776}"/>
              </a:ext>
            </a:extLst>
          </p:cNvPr>
          <p:cNvSpPr txBox="1"/>
          <p:nvPr/>
        </p:nvSpPr>
        <p:spPr>
          <a:xfrm>
            <a:off x="-1" y="275642"/>
            <a:ext cx="9182912"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400" dirty="0">
                <a:latin typeface="Times New Roman" panose="02020603050405020304" pitchFamily="18" charset="0"/>
                <a:cs typeface="Times New Roman" panose="02020603050405020304" pitchFamily="18" charset="0"/>
              </a:rPr>
              <a:t>Нейронный машинный перевод (</a:t>
            </a:r>
            <a:r>
              <a:rPr lang="en-US" sz="2400" dirty="0">
                <a:latin typeface="Times New Roman" panose="02020603050405020304" pitchFamily="18" charset="0"/>
                <a:cs typeface="Times New Roman" panose="02020603050405020304" pitchFamily="18" charset="0"/>
              </a:rPr>
              <a:t>Neural machine translation NMT</a:t>
            </a:r>
            <a:r>
              <a:rPr lang="ru-RU"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79871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B4146-73D8-CEA9-FCED-F0A64939CA19}"/>
              </a:ext>
            </a:extLst>
          </p:cNvPr>
          <p:cNvSpPr txBox="1"/>
          <p:nvPr/>
        </p:nvSpPr>
        <p:spPr>
          <a:xfrm>
            <a:off x="651752" y="1352867"/>
            <a:ext cx="10622604" cy="470898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Google использует нейронный машинный перевод Google (GNMT) вместо ранее используемых статистических методов.</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Майкрософт использует похожую технологию для перевода речи (в том числе в Майкрософт Переводчике и Skype Переводчике).</a:t>
            </a:r>
          </a:p>
          <a:p>
            <a:pPr marL="285750" indent="-285750">
              <a:buFont typeface="Wingdings" panose="05000000000000000000" pitchFamily="2" charset="2"/>
              <a:buChar char="ü"/>
            </a:pPr>
            <a:r>
              <a:rPr lang="ru-RU" sz="2000" dirty="0">
                <a:latin typeface="Times New Roman" panose="02020603050405020304" pitchFamily="18" charset="0"/>
                <a:cs typeface="Times New Roman" panose="02020603050405020304" pitchFamily="18" charset="0"/>
              </a:rPr>
              <a:t>Гарвардской группой по обработке естественного языка была выпущена </a:t>
            </a:r>
            <a:r>
              <a:rPr lang="ru-RU" sz="2000" dirty="0" err="1">
                <a:latin typeface="Times New Roman" panose="02020603050405020304" pitchFamily="18" charset="0"/>
                <a:cs typeface="Times New Roman" panose="02020603050405020304" pitchFamily="18" charset="0"/>
              </a:rPr>
              <a:t>OpenNMT</a:t>
            </a:r>
            <a:r>
              <a:rPr lang="ru-RU" sz="2000" dirty="0">
                <a:latin typeface="Times New Roman" panose="02020603050405020304" pitchFamily="18" charset="0"/>
                <a:cs typeface="Times New Roman" panose="02020603050405020304" pitchFamily="18" charset="0"/>
              </a:rPr>
              <a:t>, система нейронного машинного перевода с открытым исходным кодом. </a:t>
            </a:r>
          </a:p>
          <a:p>
            <a:pPr marL="285750" indent="-285750">
              <a:buFont typeface="Wingdings" panose="05000000000000000000" pitchFamily="2" charset="2"/>
              <a:buChar char="ü"/>
            </a:pPr>
            <a:r>
              <a:rPr lang="ru-RU" sz="2000" dirty="0" err="1">
                <a:latin typeface="Times New Roman" panose="02020603050405020304" pitchFamily="18" charset="0"/>
                <a:cs typeface="Times New Roman" panose="02020603050405020304" pitchFamily="18" charset="0"/>
              </a:rPr>
              <a:t>Яндекс.Переводчик</a:t>
            </a:r>
            <a:r>
              <a:rPr lang="ru-RU" sz="2000" dirty="0">
                <a:latin typeface="Times New Roman" panose="02020603050405020304" pitchFamily="18" charset="0"/>
                <a:cs typeface="Times New Roman" panose="02020603050405020304" pitchFamily="18" charset="0"/>
              </a:rPr>
              <a:t> имеет гибридную модель: свой вариант перевода предлагает и статистическая модель, и нейросеть. После этого технология </a:t>
            </a:r>
            <a:r>
              <a:rPr lang="ru-RU" sz="2000" dirty="0" err="1">
                <a:latin typeface="Times New Roman" panose="02020603050405020304" pitchFamily="18" charset="0"/>
                <a:cs typeface="Times New Roman" panose="02020603050405020304" pitchFamily="18" charset="0"/>
              </a:rPr>
              <a:t>CatBoost</a:t>
            </a:r>
            <a:r>
              <a:rPr lang="ru-RU" sz="2000" dirty="0">
                <a:latin typeface="Times New Roman" panose="02020603050405020304" pitchFamily="18" charset="0"/>
                <a:cs typeface="Times New Roman" panose="02020603050405020304" pitchFamily="18" charset="0"/>
              </a:rPr>
              <a:t>, в основе которой лежит машинное обучение, будет выбирать лучший из полученных результатов.</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Модели NMT используют глубинное обучение и обучение признакам. Для их работы требуется лишь малая часть памяти по сравнению с традиционными системами статистического машинного перевода (SMT). Кроме того, в отличие от традиционных систем перевода, все части модели нейронного перевода обучаются совместно (от начала до конца), чтобы максимизировать эффективность перевода.</a:t>
            </a:r>
          </a:p>
        </p:txBody>
      </p:sp>
      <p:sp>
        <p:nvSpPr>
          <p:cNvPr id="4" name="TextBox 3">
            <a:extLst>
              <a:ext uri="{FF2B5EF4-FFF2-40B4-BE49-F238E27FC236}">
                <a16:creationId xmlns:a16="http://schemas.microsoft.com/office/drawing/2014/main" id="{7E6E9C67-C82F-6A4F-0A94-A9209BC81EB5}"/>
              </a:ext>
            </a:extLst>
          </p:cNvPr>
          <p:cNvSpPr txBox="1"/>
          <p:nvPr/>
        </p:nvSpPr>
        <p:spPr>
          <a:xfrm>
            <a:off x="-1" y="275642"/>
            <a:ext cx="9182912"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400" dirty="0">
                <a:latin typeface="Times New Roman" panose="02020603050405020304" pitchFamily="18" charset="0"/>
                <a:cs typeface="Times New Roman" panose="02020603050405020304" pitchFamily="18" charset="0"/>
              </a:rPr>
              <a:t>Нейронный машинный перевод (</a:t>
            </a:r>
            <a:r>
              <a:rPr lang="en-US" sz="2400" dirty="0">
                <a:latin typeface="Times New Roman" panose="02020603050405020304" pitchFamily="18" charset="0"/>
                <a:cs typeface="Times New Roman" panose="02020603050405020304" pitchFamily="18" charset="0"/>
              </a:rPr>
              <a:t>Neural machine translation NMT</a:t>
            </a:r>
            <a:r>
              <a:rPr lang="ru-RU"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11070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1FCF5AEA-B7C6-A8F8-575E-5A1B0089A869}"/>
              </a:ext>
            </a:extLst>
          </p:cNvPr>
          <p:cNvPicPr>
            <a:picLocks noChangeAspect="1"/>
          </p:cNvPicPr>
          <p:nvPr/>
        </p:nvPicPr>
        <p:blipFill>
          <a:blip r:embed="rId2"/>
          <a:stretch>
            <a:fillRect/>
          </a:stretch>
        </p:blipFill>
        <p:spPr>
          <a:xfrm>
            <a:off x="2257425" y="757237"/>
            <a:ext cx="7677150" cy="5343525"/>
          </a:xfrm>
          <a:prstGeom prst="rect">
            <a:avLst/>
          </a:prstGeom>
        </p:spPr>
      </p:pic>
    </p:spTree>
    <p:extLst>
      <p:ext uri="{BB962C8B-B14F-4D97-AF65-F5344CB8AC3E}">
        <p14:creationId xmlns:p14="http://schemas.microsoft.com/office/powerpoint/2010/main" val="3884832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0778A8B2-37EB-7A88-156D-95BBE7552EFB}"/>
              </a:ext>
            </a:extLst>
          </p:cNvPr>
          <p:cNvPicPr>
            <a:picLocks noChangeAspect="1"/>
          </p:cNvPicPr>
          <p:nvPr/>
        </p:nvPicPr>
        <p:blipFill>
          <a:blip r:embed="rId2"/>
          <a:stretch>
            <a:fillRect/>
          </a:stretch>
        </p:blipFill>
        <p:spPr>
          <a:xfrm>
            <a:off x="1624810" y="153669"/>
            <a:ext cx="8470023" cy="6550661"/>
          </a:xfrm>
          <a:prstGeom prst="rect">
            <a:avLst/>
          </a:prstGeom>
        </p:spPr>
      </p:pic>
    </p:spTree>
    <p:extLst>
      <p:ext uri="{BB962C8B-B14F-4D97-AF65-F5344CB8AC3E}">
        <p14:creationId xmlns:p14="http://schemas.microsoft.com/office/powerpoint/2010/main" val="557546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BAEA22-FB04-04EE-453D-D6F5BD5A5DC8}"/>
              </a:ext>
            </a:extLst>
          </p:cNvPr>
          <p:cNvSpPr txBox="1"/>
          <p:nvPr/>
        </p:nvSpPr>
        <p:spPr>
          <a:xfrm>
            <a:off x="293450" y="292469"/>
            <a:ext cx="11605097"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err="1">
                <a:latin typeface="Times New Roman" panose="02020603050405020304" pitchFamily="18" charset="0"/>
                <a:cs typeface="Times New Roman" panose="02020603050405020304" pitchFamily="18" charset="0"/>
              </a:rPr>
              <a:t>CatBoost</a:t>
            </a:r>
            <a:r>
              <a:rPr lang="ru-RU" sz="2000" dirty="0">
                <a:latin typeface="Times New Roman" panose="02020603050405020304" pitchFamily="18" charset="0"/>
                <a:cs typeface="Times New Roman" panose="02020603050405020304" pitchFamily="18" charset="0"/>
              </a:rPr>
              <a:t> — открытая программная библиотека, разработанная компанией Яндекс и реализующая уникальный патентованный алгоритм построения моделей машинного обучения, использующий одну из оригинальных схем градиентного </a:t>
            </a:r>
            <a:r>
              <a:rPr lang="ru-RU" sz="2000" dirty="0" err="1">
                <a:latin typeface="Times New Roman" panose="02020603050405020304" pitchFamily="18" charset="0"/>
                <a:cs typeface="Times New Roman" panose="02020603050405020304" pitchFamily="18" charset="0"/>
              </a:rPr>
              <a:t>бустинга</a:t>
            </a:r>
            <a:r>
              <a:rPr lang="ru-RU" sz="2000" dirty="0">
                <a:latin typeface="Times New Roman" panose="02020603050405020304" pitchFamily="18" charset="0"/>
                <a:cs typeface="Times New Roman" panose="02020603050405020304" pitchFamily="18" charset="0"/>
              </a:rPr>
              <a:t>. Основное API для работы с библиотекой реализовано для языка Python</a:t>
            </a:r>
          </a:p>
        </p:txBody>
      </p:sp>
      <p:pic>
        <p:nvPicPr>
          <p:cNvPr id="4" name="CatBoost">
            <a:hlinkClick r:id="" action="ppaction://media"/>
            <a:extLst>
              <a:ext uri="{FF2B5EF4-FFF2-40B4-BE49-F238E27FC236}">
                <a16:creationId xmlns:a16="http://schemas.microsoft.com/office/drawing/2014/main" id="{7F0361CC-42C2-F7AB-310F-3613CD9DD8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1726396"/>
            <a:ext cx="7877906" cy="4431321"/>
          </a:xfrm>
          <a:prstGeom prst="rect">
            <a:avLst/>
          </a:prstGeom>
        </p:spPr>
      </p:pic>
    </p:spTree>
    <p:extLst>
      <p:ext uri="{BB962C8B-B14F-4D97-AF65-F5344CB8AC3E}">
        <p14:creationId xmlns:p14="http://schemas.microsoft.com/office/powerpoint/2010/main" val="38568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7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49DD88-DF43-CF21-3604-FDFA63E083E4}"/>
              </a:ext>
            </a:extLst>
          </p:cNvPr>
          <p:cNvSpPr txBox="1"/>
          <p:nvPr/>
        </p:nvSpPr>
        <p:spPr>
          <a:xfrm>
            <a:off x="823965" y="1336431"/>
            <a:ext cx="10480431" cy="1754326"/>
          </a:xfrm>
          <a:prstGeom prst="rect">
            <a:avLst/>
          </a:prstGeom>
          <a:noFill/>
        </p:spPr>
        <p:txBody>
          <a:bodyPr wrap="square" rtlCol="0">
            <a:spAutoFit/>
          </a:bodyPr>
          <a:lstStyle/>
          <a:p>
            <a:r>
              <a:rPr lang="ru-RU" dirty="0"/>
              <a:t>Темы сообщений:</a:t>
            </a:r>
          </a:p>
          <a:p>
            <a:endParaRPr lang="ru-RU" dirty="0"/>
          </a:p>
          <a:p>
            <a:pPr marL="342900" indent="-342900">
              <a:buFont typeface="+mj-lt"/>
              <a:buAutoNum type="arabicPeriod"/>
            </a:pPr>
            <a:r>
              <a:rPr lang="ru-RU" dirty="0"/>
              <a:t>Современные программы автоматизации перевода: основные функции и особенности использования.</a:t>
            </a:r>
          </a:p>
          <a:p>
            <a:pPr marL="342900" indent="-342900">
              <a:buFont typeface="+mj-lt"/>
              <a:buAutoNum type="arabicPeriod"/>
            </a:pPr>
            <a:r>
              <a:rPr lang="ru-RU" dirty="0"/>
              <a:t>Современные интернет-платформы автоматизированного перевода.</a:t>
            </a:r>
          </a:p>
          <a:p>
            <a:pPr marL="342900" indent="-342900">
              <a:buFont typeface="+mj-lt"/>
              <a:buAutoNum type="arabicPeriod"/>
            </a:pPr>
            <a:r>
              <a:rPr lang="ru-RU" dirty="0"/>
              <a:t>История автоматизации перевода.</a:t>
            </a:r>
          </a:p>
        </p:txBody>
      </p:sp>
    </p:spTree>
    <p:extLst>
      <p:ext uri="{BB962C8B-B14F-4D97-AF65-F5344CB8AC3E}">
        <p14:creationId xmlns:p14="http://schemas.microsoft.com/office/powerpoint/2010/main" val="4131109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a:extLst>
              <a:ext uri="{FF2B5EF4-FFF2-40B4-BE49-F238E27FC236}">
                <a16:creationId xmlns:a16="http://schemas.microsoft.com/office/drawing/2014/main" id="{6117B822-215C-B25C-F0D2-C22D525A6E20}"/>
              </a:ext>
            </a:extLst>
          </p:cNvPr>
          <p:cNvGraphicFramePr>
            <a:graphicFrameLocks noGrp="1"/>
          </p:cNvGraphicFramePr>
          <p:nvPr>
            <p:extLst>
              <p:ext uri="{D42A27DB-BD31-4B8C-83A1-F6EECF244321}">
                <p14:modId xmlns:p14="http://schemas.microsoft.com/office/powerpoint/2010/main" val="84733591"/>
              </p:ext>
            </p:extLst>
          </p:nvPr>
        </p:nvGraphicFramePr>
        <p:xfrm>
          <a:off x="117231" y="347877"/>
          <a:ext cx="12074769" cy="6223000"/>
        </p:xfrm>
        <a:graphic>
          <a:graphicData uri="http://schemas.openxmlformats.org/drawingml/2006/table">
            <a:tbl>
              <a:tblPr firstRow="1" bandRow="1">
                <a:tableStyleId>{5940675A-B579-460E-94D1-54222C63F5DA}</a:tableStyleId>
              </a:tblPr>
              <a:tblGrid>
                <a:gridCol w="3861916">
                  <a:extLst>
                    <a:ext uri="{9D8B030D-6E8A-4147-A177-3AD203B41FA5}">
                      <a16:colId xmlns:a16="http://schemas.microsoft.com/office/drawing/2014/main" val="159197510"/>
                    </a:ext>
                  </a:extLst>
                </a:gridCol>
                <a:gridCol w="4178998">
                  <a:extLst>
                    <a:ext uri="{9D8B030D-6E8A-4147-A177-3AD203B41FA5}">
                      <a16:colId xmlns:a16="http://schemas.microsoft.com/office/drawing/2014/main" val="614953897"/>
                    </a:ext>
                  </a:extLst>
                </a:gridCol>
                <a:gridCol w="4033855">
                  <a:extLst>
                    <a:ext uri="{9D8B030D-6E8A-4147-A177-3AD203B41FA5}">
                      <a16:colId xmlns:a16="http://schemas.microsoft.com/office/drawing/2014/main" val="3720061440"/>
                    </a:ext>
                  </a:extLst>
                </a:gridCol>
              </a:tblGrid>
              <a:tr h="370840">
                <a:tc>
                  <a:txBody>
                    <a:bodyPr/>
                    <a:lstStyle/>
                    <a:p>
                      <a:r>
                        <a:rPr lang="ru-RU" dirty="0"/>
                        <a:t>Вальтер Скотт</a:t>
                      </a:r>
                    </a:p>
                  </a:txBody>
                  <a:tcPr>
                    <a:solidFill>
                      <a:schemeClr val="bg1"/>
                    </a:solidFill>
                  </a:tcPr>
                </a:tc>
                <a:tc>
                  <a:txBody>
                    <a:bodyPr/>
                    <a:lstStyle/>
                    <a:p>
                      <a:r>
                        <a:rPr lang="ru-RU" dirty="0"/>
                        <a:t>Яндекс-переводчик</a:t>
                      </a:r>
                    </a:p>
                  </a:txBody>
                  <a:tcPr>
                    <a:solidFill>
                      <a:schemeClr val="bg1"/>
                    </a:solidFill>
                  </a:tcPr>
                </a:tc>
                <a:tc>
                  <a:txBody>
                    <a:bodyPr/>
                    <a:lstStyle/>
                    <a:p>
                      <a:r>
                        <a:rPr lang="ru-RU" dirty="0"/>
                        <a:t>В.А. Жуковский</a:t>
                      </a:r>
                    </a:p>
                  </a:txBody>
                  <a:tcPr>
                    <a:solidFill>
                      <a:schemeClr val="bg1"/>
                    </a:solidFill>
                  </a:tcPr>
                </a:tc>
                <a:extLst>
                  <a:ext uri="{0D108BD9-81ED-4DB2-BD59-A6C34878D82A}">
                    <a16:rowId xmlns:a16="http://schemas.microsoft.com/office/drawing/2014/main" val="273050333"/>
                  </a:ext>
                </a:extLst>
              </a:tr>
              <a:tr h="370840">
                <a:tc>
                  <a:txBody>
                    <a:bodyPr/>
                    <a:lstStyle/>
                    <a:p>
                      <a:r>
                        <a:rPr lang="en-US" dirty="0"/>
                        <a:t>''I cannot come; I must not come;</a:t>
                      </a:r>
                    </a:p>
                    <a:p>
                      <a:r>
                        <a:rPr lang="en-US" dirty="0"/>
                        <a:t>I dare not come to thee;</a:t>
                      </a:r>
                    </a:p>
                    <a:p>
                      <a:r>
                        <a:rPr lang="en-US" dirty="0"/>
                        <a:t>On the eve of St. John I must wander alone:</a:t>
                      </a:r>
                    </a:p>
                    <a:p>
                      <a:r>
                        <a:rPr lang="en-US" dirty="0"/>
                        <a:t>In thy bower I may not be.'-</a:t>
                      </a:r>
                    </a:p>
                    <a:p>
                      <a:endParaRPr lang="en-US" dirty="0"/>
                    </a:p>
                    <a:p>
                      <a:r>
                        <a:rPr lang="en-US" dirty="0"/>
                        <a:t>''''Now, out on thee, faint-hearted knight!</a:t>
                      </a:r>
                    </a:p>
                    <a:p>
                      <a:r>
                        <a:rPr lang="en-US" dirty="0"/>
                        <a:t>Thou shouldst not say me nay;</a:t>
                      </a:r>
                    </a:p>
                    <a:p>
                      <a:r>
                        <a:rPr lang="en-US" dirty="0"/>
                        <a:t>For the eve is sweet, and when lovers meet,</a:t>
                      </a:r>
                    </a:p>
                    <a:p>
                      <a:r>
                        <a:rPr lang="en-US" dirty="0"/>
                        <a:t>Is worth the whole summer's day.</a:t>
                      </a:r>
                    </a:p>
                    <a:p>
                      <a:endParaRPr lang="en-US" dirty="0"/>
                    </a:p>
                    <a:p>
                      <a:r>
                        <a:rPr lang="en-US" dirty="0"/>
                        <a:t>''And I'll chain the blood-hound, and the warder shall not sound,</a:t>
                      </a:r>
                    </a:p>
                    <a:p>
                      <a:r>
                        <a:rPr lang="en-US" dirty="0"/>
                        <a:t>And rushes shall be </a:t>
                      </a:r>
                      <a:r>
                        <a:rPr lang="en-US" dirty="0" err="1"/>
                        <a:t>strew'd</a:t>
                      </a:r>
                      <a:r>
                        <a:rPr lang="en-US" dirty="0"/>
                        <a:t> on the stair;</a:t>
                      </a:r>
                    </a:p>
                    <a:p>
                      <a:r>
                        <a:rPr lang="en-US" dirty="0"/>
                        <a:t>So, by the black rood-stone, and by Holy St. John,</a:t>
                      </a:r>
                    </a:p>
                    <a:p>
                      <a:r>
                        <a:rPr lang="en-US" dirty="0"/>
                        <a:t>I conjure thee, my love, to be there!'-</a:t>
                      </a:r>
                      <a:endParaRPr lang="ru-RU" dirty="0"/>
                    </a:p>
                  </a:txBody>
                  <a:tcPr>
                    <a:solidFill>
                      <a:schemeClr val="bg1"/>
                    </a:solidFill>
                  </a:tcPr>
                </a:tc>
                <a:tc>
                  <a:txBody>
                    <a:bodyPr/>
                    <a:lstStyle/>
                    <a:p>
                      <a:r>
                        <a:rPr lang="ru-RU" dirty="0"/>
                        <a:t>"Я не могу прийти, я не должен приходить;</a:t>
                      </a:r>
                    </a:p>
                    <a:p>
                      <a:r>
                        <a:rPr lang="ru-RU" dirty="0"/>
                        <a:t>Я не осмеливаюсь прийти к тебе;</a:t>
                      </a:r>
                    </a:p>
                    <a:p>
                      <a:r>
                        <a:rPr lang="ru-RU" dirty="0"/>
                        <a:t>В канун праздника Святого Иоанна я должен бродить один:</a:t>
                      </a:r>
                    </a:p>
                    <a:p>
                      <a:r>
                        <a:rPr lang="ru-RU" dirty="0"/>
                        <a:t>В твоей обители меня может не оказаться".</a:t>
                      </a:r>
                    </a:p>
                    <a:p>
                      <a:r>
                        <a:rPr lang="ru-RU" dirty="0"/>
                        <a:t>-"Ну, хватит, малодушный рыцарь!</a:t>
                      </a:r>
                    </a:p>
                    <a:p>
                      <a:r>
                        <a:rPr lang="ru-RU" dirty="0"/>
                        <a:t>Ты не должен говорить мне "нет";</a:t>
                      </a:r>
                    </a:p>
                    <a:p>
                      <a:r>
                        <a:rPr lang="ru-RU" dirty="0"/>
                        <a:t>Потому что вечер прекрасен, и когда влюбленные встречаются,,</a:t>
                      </a:r>
                    </a:p>
                    <a:p>
                      <a:r>
                        <a:rPr lang="ru-RU" dirty="0"/>
                        <a:t>Это стоит целого летнего дня.</a:t>
                      </a:r>
                    </a:p>
                    <a:p>
                      <a:endParaRPr lang="ru-RU" dirty="0"/>
                    </a:p>
                    <a:p>
                      <a:r>
                        <a:rPr lang="ru-RU" dirty="0"/>
                        <a:t>"И я посажу на цепь ищейку, и надзиратель не издаст ни звука",</a:t>
                      </a:r>
                    </a:p>
                    <a:p>
                      <a:r>
                        <a:rPr lang="ru-RU" dirty="0"/>
                        <a:t>И на лестницу будет посыпан тростник.;</a:t>
                      </a:r>
                    </a:p>
                    <a:p>
                      <a:r>
                        <a:rPr lang="ru-RU" dirty="0"/>
                        <a:t>Итак, клянусь черным крестовым камнем и святым Иоанном,</a:t>
                      </a:r>
                    </a:p>
                    <a:p>
                      <a:r>
                        <a:rPr lang="ru-RU" dirty="0"/>
                        <a:t>Я заклинаю тебя, любовь моя, будь там!'-</a:t>
                      </a:r>
                    </a:p>
                  </a:txBody>
                  <a:tcPr>
                    <a:solidFill>
                      <a:schemeClr val="bg1"/>
                    </a:solidFill>
                  </a:tcPr>
                </a:tc>
                <a:tc>
                  <a:txBody>
                    <a:bodyPr/>
                    <a:lstStyle/>
                    <a:p>
                      <a:r>
                        <a:rPr lang="ru-RU" dirty="0"/>
                        <a:t>«Я не властен прийти, я не должен прийти,</a:t>
                      </a:r>
                    </a:p>
                    <a:p>
                      <a:r>
                        <a:rPr lang="ru-RU" dirty="0"/>
                        <a:t>Я не смею прийти (был ответ);</a:t>
                      </a:r>
                    </a:p>
                    <a:p>
                      <a:r>
                        <a:rPr lang="ru-RU" dirty="0"/>
                        <a:t>Пред Ивановым днем одиноким путем</a:t>
                      </a:r>
                    </a:p>
                    <a:p>
                      <a:r>
                        <a:rPr lang="ru-RU" dirty="0"/>
                        <a:t>Я пойду… мне товарища нет».</a:t>
                      </a:r>
                    </a:p>
                    <a:p>
                      <a:endParaRPr lang="ru-RU" dirty="0"/>
                    </a:p>
                    <a:p>
                      <a:r>
                        <a:rPr lang="ru-RU" dirty="0"/>
                        <a:t>«О, сомнение прочь! безмятежная ночь</a:t>
                      </a:r>
                    </a:p>
                    <a:p>
                      <a:r>
                        <a:rPr lang="ru-RU" dirty="0"/>
                        <a:t>Пред великим Ивановым днем</a:t>
                      </a:r>
                    </a:p>
                    <a:p>
                      <a:r>
                        <a:rPr lang="ru-RU" dirty="0"/>
                        <a:t>И </a:t>
                      </a:r>
                      <a:r>
                        <a:rPr lang="ru-RU" dirty="0" err="1"/>
                        <a:t>тиxa</a:t>
                      </a:r>
                      <a:r>
                        <a:rPr lang="ru-RU" dirty="0"/>
                        <a:t> и темна, и свиданьям она</a:t>
                      </a:r>
                    </a:p>
                    <a:p>
                      <a:r>
                        <a:rPr lang="ru-RU" dirty="0"/>
                        <a:t>Благосклонна в молчанье своем.</a:t>
                      </a:r>
                    </a:p>
                    <a:p>
                      <a:endParaRPr lang="ru-RU" dirty="0"/>
                    </a:p>
                    <a:p>
                      <a:r>
                        <a:rPr lang="ru-RU" dirty="0"/>
                        <a:t>Я собак привяжу, часовых уложу,</a:t>
                      </a:r>
                    </a:p>
                    <a:p>
                      <a:r>
                        <a:rPr lang="ru-RU" dirty="0"/>
                        <a:t>Я крыльцо пересыплю травой,</a:t>
                      </a:r>
                    </a:p>
                    <a:p>
                      <a:r>
                        <a:rPr lang="ru-RU" dirty="0"/>
                        <a:t>И в приюте моем, пред Ивановым днем,</a:t>
                      </a:r>
                    </a:p>
                    <a:p>
                      <a:r>
                        <a:rPr lang="ru-RU" dirty="0"/>
                        <a:t>Безопасен ты будешь со мной»</a:t>
                      </a:r>
                    </a:p>
                    <a:p>
                      <a:endParaRPr lang="ru-RU" dirty="0"/>
                    </a:p>
                  </a:txBody>
                  <a:tcPr>
                    <a:solidFill>
                      <a:schemeClr val="bg1"/>
                    </a:solidFill>
                  </a:tcPr>
                </a:tc>
                <a:extLst>
                  <a:ext uri="{0D108BD9-81ED-4DB2-BD59-A6C34878D82A}">
                    <a16:rowId xmlns:a16="http://schemas.microsoft.com/office/drawing/2014/main" val="2581027624"/>
                  </a:ext>
                </a:extLst>
              </a:tr>
            </a:tbl>
          </a:graphicData>
        </a:graphic>
      </p:graphicFrame>
      <p:sp>
        <p:nvSpPr>
          <p:cNvPr id="5" name="Прямоугольник: скругленные углы 4">
            <a:extLst>
              <a:ext uri="{FF2B5EF4-FFF2-40B4-BE49-F238E27FC236}">
                <a16:creationId xmlns:a16="http://schemas.microsoft.com/office/drawing/2014/main" id="{DA59FCF4-6D42-6668-8F70-653C672FD476}"/>
              </a:ext>
            </a:extLst>
          </p:cNvPr>
          <p:cNvSpPr/>
          <p:nvPr/>
        </p:nvSpPr>
        <p:spPr>
          <a:xfrm>
            <a:off x="8160936" y="-556938"/>
            <a:ext cx="3727938" cy="84406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скругленные углы 5">
            <a:extLst>
              <a:ext uri="{FF2B5EF4-FFF2-40B4-BE49-F238E27FC236}">
                <a16:creationId xmlns:a16="http://schemas.microsoft.com/office/drawing/2014/main" id="{C2ED8BF6-9918-7944-8989-ACE34E9C85A4}"/>
              </a:ext>
            </a:extLst>
          </p:cNvPr>
          <p:cNvSpPr/>
          <p:nvPr/>
        </p:nvSpPr>
        <p:spPr>
          <a:xfrm>
            <a:off x="8160936" y="-422031"/>
            <a:ext cx="3727938" cy="84406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18795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634E8D-9F41-45D6-FFDA-AC092868CD13}"/>
              </a:ext>
            </a:extLst>
          </p:cNvPr>
          <p:cNvSpPr txBox="1"/>
          <p:nvPr/>
        </p:nvSpPr>
        <p:spPr>
          <a:xfrm>
            <a:off x="512466" y="231112"/>
            <a:ext cx="10148835" cy="1477328"/>
          </a:xfrm>
          <a:prstGeom prst="rect">
            <a:avLst/>
          </a:prstGeom>
          <a:noFill/>
        </p:spPr>
        <p:txBody>
          <a:bodyPr wrap="square" rtlCol="0">
            <a:spAutoFit/>
          </a:bodyPr>
          <a:lstStyle/>
          <a:p>
            <a:r>
              <a:rPr lang="ru-RU" dirty="0"/>
              <a:t>Пушкин как переводчик</a:t>
            </a:r>
          </a:p>
          <a:p>
            <a:endParaRPr lang="ru-RU" dirty="0"/>
          </a:p>
          <a:p>
            <a:r>
              <a:rPr lang="ru-RU" dirty="0"/>
              <a:t>Перевести по Пушкину значит „</a:t>
            </a:r>
            <a:r>
              <a:rPr lang="ru-RU" dirty="0" err="1"/>
              <a:t>перевыразить</a:t>
            </a:r>
            <a:r>
              <a:rPr lang="ru-RU" dirty="0"/>
              <a:t>“, т. е. воссоздать на другом языке подобие, отвечающее по художественной силе оригиналу.</a:t>
            </a:r>
          </a:p>
          <a:p>
            <a:endParaRPr lang="ru-RU" dirty="0"/>
          </a:p>
        </p:txBody>
      </p:sp>
      <p:sp>
        <p:nvSpPr>
          <p:cNvPr id="4" name="TextBox 3">
            <a:extLst>
              <a:ext uri="{FF2B5EF4-FFF2-40B4-BE49-F238E27FC236}">
                <a16:creationId xmlns:a16="http://schemas.microsoft.com/office/drawing/2014/main" id="{09965C9F-B5B0-C420-15AD-94B9EF979D49}"/>
              </a:ext>
            </a:extLst>
          </p:cNvPr>
          <p:cNvSpPr txBox="1"/>
          <p:nvPr/>
        </p:nvSpPr>
        <p:spPr>
          <a:xfrm>
            <a:off x="5486399" y="1660307"/>
            <a:ext cx="6094324" cy="2308324"/>
          </a:xfrm>
          <a:prstGeom prst="rect">
            <a:avLst/>
          </a:prstGeom>
          <a:noFill/>
        </p:spPr>
        <p:txBody>
          <a:bodyPr wrap="square">
            <a:spAutoFit/>
          </a:bodyPr>
          <a:lstStyle/>
          <a:p>
            <a:r>
              <a:rPr lang="ru-RU" dirty="0"/>
              <a:t>Вольтер - К принцессе Пруссии Ульрику</a:t>
            </a:r>
          </a:p>
          <a:p>
            <a:endParaRPr lang="ru-RU" dirty="0"/>
          </a:p>
          <a:p>
            <a:r>
              <a:rPr lang="ru-RU" dirty="0"/>
              <a:t>Часто немного правды</a:t>
            </a:r>
          </a:p>
          <a:p>
            <a:r>
              <a:rPr lang="ru-RU" dirty="0"/>
              <a:t>Смешивается с грубейшей ложью</a:t>
            </a:r>
          </a:p>
          <a:p>
            <a:r>
              <a:rPr lang="ru-RU" dirty="0"/>
              <a:t>Той ночью, во сне,</a:t>
            </a:r>
          </a:p>
          <a:p>
            <a:r>
              <a:rPr lang="ru-RU" dirty="0"/>
              <a:t>В царский ранг я вознесся.</a:t>
            </a:r>
          </a:p>
          <a:p>
            <a:r>
              <a:rPr lang="ru-RU" dirty="0"/>
              <a:t>Я любил тебя, принцесса, и осмелился сказать тебе!</a:t>
            </a:r>
          </a:p>
          <a:p>
            <a:r>
              <a:rPr lang="ru-RU" dirty="0"/>
              <a:t>Боги, когда я проснулся, не все меня имели</a:t>
            </a:r>
          </a:p>
        </p:txBody>
      </p:sp>
      <p:sp>
        <p:nvSpPr>
          <p:cNvPr id="6" name="TextBox 5">
            <a:extLst>
              <a:ext uri="{FF2B5EF4-FFF2-40B4-BE49-F238E27FC236}">
                <a16:creationId xmlns:a16="http://schemas.microsoft.com/office/drawing/2014/main" id="{BEE93112-CF11-C739-6870-2C6257EE9AFC}"/>
              </a:ext>
            </a:extLst>
          </p:cNvPr>
          <p:cNvSpPr txBox="1"/>
          <p:nvPr/>
        </p:nvSpPr>
        <p:spPr>
          <a:xfrm>
            <a:off x="213529" y="1660307"/>
            <a:ext cx="4740309" cy="2308324"/>
          </a:xfrm>
          <a:prstGeom prst="rect">
            <a:avLst/>
          </a:prstGeom>
          <a:noFill/>
        </p:spPr>
        <p:txBody>
          <a:bodyPr wrap="square">
            <a:spAutoFit/>
          </a:bodyPr>
          <a:lstStyle/>
          <a:p>
            <a:r>
              <a:rPr lang="fr-FR" dirty="0"/>
              <a:t>Voltaire – À Madame la Princesse Ulrique de Prusse</a:t>
            </a:r>
          </a:p>
          <a:p>
            <a:r>
              <a:rPr lang="fr-FR" dirty="0"/>
              <a:t>Souvent un peu de vérité</a:t>
            </a:r>
          </a:p>
          <a:p>
            <a:r>
              <a:rPr lang="fr-FR" dirty="0"/>
              <a:t>Se mêle au plus grossier mensonge</a:t>
            </a:r>
          </a:p>
          <a:p>
            <a:r>
              <a:rPr lang="fr-FR" dirty="0"/>
              <a:t>Cette nuit, dans l'erreur d'un songe,</a:t>
            </a:r>
          </a:p>
          <a:p>
            <a:r>
              <a:rPr lang="fr-FR" dirty="0"/>
              <a:t>Au rang des rois j'étais monté.</a:t>
            </a:r>
          </a:p>
          <a:p>
            <a:r>
              <a:rPr lang="fr-FR" dirty="0"/>
              <a:t>Je vous aimais, princesse, et j'osais vous le dire!</a:t>
            </a:r>
          </a:p>
          <a:p>
            <a:r>
              <a:rPr lang="fr-FR" dirty="0"/>
              <a:t>Les dieux à mon réveil ne m'ont pas tou</a:t>
            </a:r>
          </a:p>
        </p:txBody>
      </p:sp>
      <p:sp>
        <p:nvSpPr>
          <p:cNvPr id="10" name="TextBox 9">
            <a:extLst>
              <a:ext uri="{FF2B5EF4-FFF2-40B4-BE49-F238E27FC236}">
                <a16:creationId xmlns:a16="http://schemas.microsoft.com/office/drawing/2014/main" id="{54978B0A-D7EC-FBCF-E715-B7F023096E44}"/>
              </a:ext>
            </a:extLst>
          </p:cNvPr>
          <p:cNvSpPr txBox="1"/>
          <p:nvPr/>
        </p:nvSpPr>
        <p:spPr>
          <a:xfrm>
            <a:off x="2725616" y="4243664"/>
            <a:ext cx="6094324"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Недавно, обольщен прелестным сновиденьем,</a:t>
            </a:r>
          </a:p>
          <a:p>
            <a:r>
              <a:rPr lang="ru-RU" dirty="0"/>
              <a:t>В венце сияющем, царем я зрел себя;</a:t>
            </a:r>
          </a:p>
          <a:p>
            <a:r>
              <a:rPr lang="ru-RU" dirty="0"/>
              <a:t>Мечталось, я любил тебя -</a:t>
            </a:r>
          </a:p>
          <a:p>
            <a:r>
              <a:rPr lang="ru-RU" dirty="0"/>
              <a:t>И сердце билось наслажденьем.</a:t>
            </a:r>
          </a:p>
          <a:p>
            <a:r>
              <a:rPr lang="ru-RU" dirty="0"/>
              <a:t>Я страсть у ног твоих в восторгах изъяснял.</a:t>
            </a:r>
          </a:p>
          <a:p>
            <a:r>
              <a:rPr lang="ru-RU" dirty="0"/>
              <a:t>Мечты! ах! отчего вы счастья не продлили?</a:t>
            </a:r>
          </a:p>
          <a:p>
            <a:r>
              <a:rPr lang="ru-RU" dirty="0"/>
              <a:t>Но боги не всего теперь меня лишили:</a:t>
            </a:r>
          </a:p>
          <a:p>
            <a:r>
              <a:rPr lang="ru-RU" dirty="0"/>
              <a:t>Я только - царство потерял.</a:t>
            </a:r>
          </a:p>
        </p:txBody>
      </p:sp>
      <p:pic>
        <p:nvPicPr>
          <p:cNvPr id="12" name="Рисунок 11">
            <a:extLst>
              <a:ext uri="{FF2B5EF4-FFF2-40B4-BE49-F238E27FC236}">
                <a16:creationId xmlns:a16="http://schemas.microsoft.com/office/drawing/2014/main" id="{ED2DA353-303E-D4EA-5B6E-5300A1371CD8}"/>
              </a:ext>
            </a:extLst>
          </p:cNvPr>
          <p:cNvPicPr>
            <a:picLocks noChangeAspect="1"/>
          </p:cNvPicPr>
          <p:nvPr/>
        </p:nvPicPr>
        <p:blipFill>
          <a:blip r:embed="rId2"/>
          <a:stretch>
            <a:fillRect/>
          </a:stretch>
        </p:blipFill>
        <p:spPr>
          <a:xfrm>
            <a:off x="10174687" y="-63718"/>
            <a:ext cx="2038350" cy="1724025"/>
          </a:xfrm>
          <a:prstGeom prst="rect">
            <a:avLst/>
          </a:prstGeom>
        </p:spPr>
      </p:pic>
    </p:spTree>
    <p:extLst>
      <p:ext uri="{BB962C8B-B14F-4D97-AF65-F5344CB8AC3E}">
        <p14:creationId xmlns:p14="http://schemas.microsoft.com/office/powerpoint/2010/main" val="2025703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8724BC-64BD-6444-17C3-A90C71E74366}"/>
              </a:ext>
            </a:extLst>
          </p:cNvPr>
          <p:cNvSpPr txBox="1"/>
          <p:nvPr/>
        </p:nvSpPr>
        <p:spPr>
          <a:xfrm>
            <a:off x="512465" y="950133"/>
            <a:ext cx="10389996" cy="4801314"/>
          </a:xfrm>
          <a:prstGeom prst="rect">
            <a:avLst/>
          </a:prstGeom>
          <a:noFill/>
        </p:spPr>
        <p:txBody>
          <a:bodyPr wrap="square" rtlCol="0">
            <a:spAutoFit/>
          </a:bodyPr>
          <a:lstStyle/>
          <a:p>
            <a:r>
              <a:rPr lang="ru-RU" b="1" dirty="0"/>
              <a:t>Конец </a:t>
            </a:r>
            <a:r>
              <a:rPr lang="en-US" b="1" dirty="0"/>
              <a:t>XIX</a:t>
            </a:r>
            <a:r>
              <a:rPr lang="ru-RU" b="1" dirty="0"/>
              <a:t> века – начало </a:t>
            </a:r>
            <a:r>
              <a:rPr lang="en-US" b="1" dirty="0"/>
              <a:t>XX </a:t>
            </a:r>
            <a:r>
              <a:rPr lang="ru-RU" b="1" dirty="0"/>
              <a:t>века </a:t>
            </a:r>
          </a:p>
          <a:p>
            <a:endParaRPr lang="ru-RU" dirty="0"/>
          </a:p>
          <a:p>
            <a:r>
              <a:rPr lang="ru-RU" dirty="0"/>
              <a:t>К традиционным языкам перевода (франц., англ., нем.) добавляются языки скандинавских стран, испанский и итальянский и др. В России выполняются переводы народных эпосов с армянского (</a:t>
            </a:r>
            <a:r>
              <a:rPr lang="ru-RU" dirty="0" err="1"/>
              <a:t>В.Брюсов</a:t>
            </a:r>
            <a:r>
              <a:rPr lang="ru-RU" dirty="0"/>
              <a:t>), грузинского (</a:t>
            </a:r>
            <a:r>
              <a:rPr lang="ru-RU" dirty="0" err="1"/>
              <a:t>К.Бальмонт</a:t>
            </a:r>
            <a:r>
              <a:rPr lang="ru-RU" dirty="0"/>
              <a:t>)</a:t>
            </a:r>
          </a:p>
          <a:p>
            <a:endParaRPr lang="ru-RU" dirty="0"/>
          </a:p>
          <a:p>
            <a:r>
              <a:rPr lang="ru-RU" dirty="0"/>
              <a:t>В переводе:</a:t>
            </a:r>
          </a:p>
          <a:p>
            <a:pPr marL="285750" indent="-285750">
              <a:buFont typeface="Wingdings" panose="05000000000000000000" pitchFamily="2" charset="2"/>
              <a:buChar char="ü"/>
            </a:pPr>
            <a:r>
              <a:rPr lang="ru-RU" dirty="0"/>
              <a:t>сохранение национальной самобытности оригинала (А. Блок, И. Анненский и др.). </a:t>
            </a:r>
          </a:p>
          <a:p>
            <a:pPr marL="285750" indent="-285750">
              <a:buFont typeface="Wingdings" panose="05000000000000000000" pitchFamily="2" charset="2"/>
              <a:buChar char="ü"/>
            </a:pPr>
            <a:r>
              <a:rPr lang="ru-RU" dirty="0"/>
              <a:t>перевод как форма оригинального творчества, можно привнести в текст перевода особенности собственного художественного стиля (К. Бальмонт). </a:t>
            </a:r>
          </a:p>
          <a:p>
            <a:pPr marL="285750" indent="-285750">
              <a:buFont typeface="Wingdings" panose="05000000000000000000" pitchFamily="2" charset="2"/>
              <a:buChar char="ü"/>
            </a:pPr>
            <a:r>
              <a:rPr lang="ru-RU" dirty="0"/>
              <a:t>возобновление научного обсуждения вопроса о возможности перевода (А. А. Потебня, В. Брюсов и др.) и способах преодоления различий в строении языков и способов их функционирования. </a:t>
            </a:r>
          </a:p>
          <a:p>
            <a:pPr marL="285750" indent="-285750">
              <a:buFont typeface="Wingdings" panose="05000000000000000000" pitchFamily="2" charset="2"/>
              <a:buChar char="ü"/>
            </a:pPr>
            <a:endParaRPr lang="ru-RU" dirty="0"/>
          </a:p>
          <a:p>
            <a:r>
              <a:rPr lang="ru-RU" dirty="0"/>
              <a:t>Наиболее многочисленной была группа переводчиков, которые придерживались концепции безусловной </a:t>
            </a:r>
            <a:r>
              <a:rPr lang="ru-RU" dirty="0" err="1"/>
              <a:t>переводимости</a:t>
            </a:r>
            <a:r>
              <a:rPr lang="ru-RU" dirty="0"/>
              <a:t> текста. В рамках этого подхода стиль оригинала нивелировался, широко использовались переводы-переделки.</a:t>
            </a:r>
          </a:p>
        </p:txBody>
      </p:sp>
    </p:spTree>
    <p:extLst>
      <p:ext uri="{BB962C8B-B14F-4D97-AF65-F5344CB8AC3E}">
        <p14:creationId xmlns:p14="http://schemas.microsoft.com/office/powerpoint/2010/main" val="1401316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82500F-775A-5E83-AE0D-F77F13B60560}"/>
              </a:ext>
            </a:extLst>
          </p:cNvPr>
          <p:cNvSpPr txBox="1"/>
          <p:nvPr/>
        </p:nvSpPr>
        <p:spPr>
          <a:xfrm>
            <a:off x="522515" y="864052"/>
            <a:ext cx="11394830" cy="36933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Советский период</a:t>
            </a:r>
          </a:p>
          <a:p>
            <a:endParaRPr lang="ru-RU" dirty="0"/>
          </a:p>
          <a:p>
            <a:pPr marL="285750" indent="-285750">
              <a:buFont typeface="Wingdings" panose="05000000000000000000" pitchFamily="2" charset="2"/>
              <a:buChar char="ü"/>
            </a:pPr>
            <a:r>
              <a:rPr lang="ru-RU" b="1" dirty="0"/>
              <a:t>Государственное издательство «Всемирная литература» </a:t>
            </a:r>
            <a:r>
              <a:rPr lang="ru-RU" dirty="0"/>
              <a:t>(1919-1927 г.). по инициативе М. Горького. В его работе принимали участие А. Блок, Н. С. Гумилев, К. И. Чуковский, В. Брюсов, М. Лозинский, А. В. Ганзен, В. А. </a:t>
            </a:r>
            <a:r>
              <a:rPr lang="ru-RU" dirty="0" err="1"/>
              <a:t>Зоргенфрей</a:t>
            </a:r>
            <a:r>
              <a:rPr lang="ru-RU" dirty="0"/>
              <a:t> и др. видные переводчики своего времени. Ими были переведены лучшие произведения мировой художественной литературы (Гюго, Бальзак, Беранже, Флобер, Лондон, Мопассан, Гейне, Шиллер, Шамиссо, Клейст, Диккенс, Марк Твен, Б. Шоу Доде, и др.).</a:t>
            </a:r>
          </a:p>
          <a:p>
            <a:pPr marL="285750" indent="-285750">
              <a:buFont typeface="Wingdings" panose="05000000000000000000" pitchFamily="2" charset="2"/>
              <a:buChar char="ü"/>
            </a:pPr>
            <a:r>
              <a:rPr lang="ru-RU" b="1" dirty="0"/>
              <a:t>Издательство «ACADEMIA» (20-е – 30-е гг.). </a:t>
            </a:r>
            <a:r>
              <a:rPr lang="ru-RU" dirty="0"/>
              <a:t>Здесь на первое место выдвигается глубокий филологический анализ, направленный на выявление художественной идеи и формальных особенностей оригинала. В рамках данного научного подхода были выработаны критерии </a:t>
            </a:r>
            <a:r>
              <a:rPr lang="ru-RU" i="1" dirty="0"/>
              <a:t>эквивалентности</a:t>
            </a:r>
            <a:r>
              <a:rPr lang="ru-RU" dirty="0"/>
              <a:t> и </a:t>
            </a:r>
            <a:r>
              <a:rPr lang="ru-RU" i="1" dirty="0"/>
              <a:t>эквилинеарности</a:t>
            </a:r>
            <a:r>
              <a:rPr lang="ru-RU" dirty="0"/>
              <a:t>. В соответствии с этими критериями в переводе требовалось сохранять не только лексическую и семантическую сторону подлинника, но и характер синтаксических структур.</a:t>
            </a:r>
          </a:p>
        </p:txBody>
      </p:sp>
      <p:sp>
        <p:nvSpPr>
          <p:cNvPr id="7" name="TextBox 6">
            <a:extLst>
              <a:ext uri="{FF2B5EF4-FFF2-40B4-BE49-F238E27FC236}">
                <a16:creationId xmlns:a16="http://schemas.microsoft.com/office/drawing/2014/main" id="{E96FEDC6-5CF3-E95D-77B3-3C22098059A4}"/>
              </a:ext>
            </a:extLst>
          </p:cNvPr>
          <p:cNvSpPr txBox="1"/>
          <p:nvPr/>
        </p:nvSpPr>
        <p:spPr>
          <a:xfrm>
            <a:off x="522515" y="4675390"/>
            <a:ext cx="11394830"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В начале 20-х годов XX века в нашем государстве обязательным при переводе стал считаться полноценный анализ оригинала с точки зрения филологии. Представители школы русского формализма чётко определили критерии перевода, которые предусматривали </a:t>
            </a:r>
            <a:r>
              <a:rPr lang="ru-RU" b="1" dirty="0"/>
              <a:t>максимально точную передачу лексики и семантики подлинника, вплоть до характера синтаксиса</a:t>
            </a:r>
            <a:r>
              <a:rPr lang="ru-RU" dirty="0"/>
              <a:t>. Такое требование отразилось на текстах в их тяжеловесности, излишней загруженности непривычными для нашего языка блоками и конструкциями.</a:t>
            </a:r>
          </a:p>
        </p:txBody>
      </p:sp>
    </p:spTree>
    <p:extLst>
      <p:ext uri="{BB962C8B-B14F-4D97-AF65-F5344CB8AC3E}">
        <p14:creationId xmlns:p14="http://schemas.microsoft.com/office/powerpoint/2010/main" val="875985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BFDF6C-5BB7-96EF-ACA4-22FE2AE94C41}"/>
              </a:ext>
            </a:extLst>
          </p:cNvPr>
          <p:cNvSpPr txBox="1"/>
          <p:nvPr/>
        </p:nvSpPr>
        <p:spPr>
          <a:xfrm>
            <a:off x="730180" y="1093323"/>
            <a:ext cx="10731639"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Признание русского языка государственным языком СССР, вызвало потребность в переводах с русского языка на языки народов, входящих в состав СССР, и обратно. </a:t>
            </a:r>
          </a:p>
          <a:p>
            <a:endParaRPr lang="ru-RU" dirty="0"/>
          </a:p>
          <a:p>
            <a:r>
              <a:rPr lang="ru-RU" dirty="0"/>
              <a:t>В 20-30-е гг. на русский язык переводятся произведения грузинской, армянской, туркменской, таджикской, киргизской, казахской литературы.</a:t>
            </a:r>
          </a:p>
          <a:p>
            <a:endParaRPr lang="ru-RU" dirty="0"/>
          </a:p>
          <a:p>
            <a:r>
              <a:rPr lang="ru-RU" dirty="0"/>
              <a:t>Государственные издательства, выступающие основными заказчиками перевода, находились </a:t>
            </a:r>
            <a:r>
              <a:rPr lang="ru-RU" b="1" dirty="0"/>
              <a:t>под полным контролем государства.</a:t>
            </a:r>
            <a:r>
              <a:rPr lang="ru-RU" dirty="0"/>
              <a:t> </a:t>
            </a:r>
          </a:p>
          <a:p>
            <a:endParaRPr lang="ru-RU" dirty="0"/>
          </a:p>
          <a:p>
            <a:r>
              <a:rPr lang="ru-RU" dirty="0"/>
              <a:t>Широко применялся перевод с подстрочником, который выполнялся в два этапа. </a:t>
            </a:r>
          </a:p>
          <a:p>
            <a:pPr marL="285750" indent="-285750">
              <a:buFont typeface="Wingdings" panose="05000000000000000000" pitchFamily="2" charset="2"/>
              <a:buChar char="ü"/>
            </a:pPr>
            <a:r>
              <a:rPr lang="ru-RU" dirty="0"/>
              <a:t>подстрочный перевод, </a:t>
            </a:r>
          </a:p>
          <a:p>
            <a:pPr marL="285750" indent="-285750">
              <a:buFont typeface="Wingdings" panose="05000000000000000000" pitchFamily="2" charset="2"/>
              <a:buChar char="ü"/>
            </a:pPr>
            <a:r>
              <a:rPr lang="ru-RU" dirty="0"/>
              <a:t>его обработка с целью сгладить или, наоборот, социально заострить содержание оригинала. </a:t>
            </a:r>
          </a:p>
          <a:p>
            <a:endParaRPr lang="ru-RU" dirty="0"/>
          </a:p>
          <a:p>
            <a:r>
              <a:rPr lang="ru-RU" dirty="0"/>
              <a:t>Так как автор перевода был коллективным, имя переводчика часто не указывалось. Выбор произведений для перевода определялся их социальной полезностью и идейной зрелостью.</a:t>
            </a:r>
          </a:p>
        </p:txBody>
      </p:sp>
    </p:spTree>
    <p:extLst>
      <p:ext uri="{BB962C8B-B14F-4D97-AF65-F5344CB8AC3E}">
        <p14:creationId xmlns:p14="http://schemas.microsoft.com/office/powerpoint/2010/main" val="3295482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576199-764E-6492-CC39-C622951038DA}"/>
              </a:ext>
            </a:extLst>
          </p:cNvPr>
          <p:cNvSpPr txBox="1"/>
          <p:nvPr/>
        </p:nvSpPr>
        <p:spPr>
          <a:xfrm>
            <a:off x="520421" y="1090811"/>
            <a:ext cx="11151157" cy="507831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В 30-е гг. вся издательская деятельность остаются </a:t>
            </a:r>
            <a:r>
              <a:rPr lang="ru-RU" b="1" dirty="0"/>
              <a:t>под контролем государства</a:t>
            </a:r>
            <a:r>
              <a:rPr lang="ru-RU" dirty="0"/>
              <a:t>. </a:t>
            </a:r>
          </a:p>
          <a:p>
            <a:endParaRPr lang="ru-RU" dirty="0"/>
          </a:p>
          <a:p>
            <a:r>
              <a:rPr lang="ru-RU" dirty="0"/>
              <a:t>Непререкаемой догмой становится принцип </a:t>
            </a:r>
            <a:r>
              <a:rPr lang="ru-RU" dirty="0" err="1"/>
              <a:t>переводимости</a:t>
            </a:r>
            <a:r>
              <a:rPr lang="ru-RU" dirty="0"/>
              <a:t>, а ведущим принципом – принцип </a:t>
            </a:r>
            <a:r>
              <a:rPr lang="ru-RU" i="1" dirty="0"/>
              <a:t>эквивалентности и эквилинеарности</a:t>
            </a:r>
            <a:r>
              <a:rPr lang="ru-RU" dirty="0"/>
              <a:t>. Следование этому принципу выражалось в стремлении к максимальной точности при переводе и приводило к тяжеловесности языка, снижению его художественной ценности. В итоге появилась устойчивая однообразность: творения абсолютно не связанных друг с другом авторов казались очень похожими друг на друга. </a:t>
            </a:r>
          </a:p>
          <a:p>
            <a:endParaRPr lang="ru-RU" dirty="0"/>
          </a:p>
          <a:p>
            <a:r>
              <a:rPr lang="ru-RU" b="1" dirty="0"/>
              <a:t>Лучшими для этого периода следует считать переводы, нарушавшие официальные догмы перевода. </a:t>
            </a:r>
          </a:p>
          <a:p>
            <a:r>
              <a:rPr lang="ru-RU" dirty="0"/>
              <a:t>Например, работы М.Л. Лозинского: Шекспир, Лопе де Вега, «Кола </a:t>
            </a:r>
            <a:r>
              <a:rPr lang="ru-RU" dirty="0" err="1"/>
              <a:t>Брюньон</a:t>
            </a:r>
            <a:r>
              <a:rPr lang="ru-RU" dirty="0"/>
              <a:t>» (большое значение придавал выявлению системных соответствий в языках перевода)</a:t>
            </a:r>
          </a:p>
          <a:p>
            <a:r>
              <a:rPr lang="ru-RU" dirty="0" err="1"/>
              <a:t>Р.Роллана</a:t>
            </a:r>
            <a:r>
              <a:rPr lang="ru-RU" dirty="0"/>
              <a:t>, «Божественная комедия» Данте, Кальдерон, «Сид» Корнеля и др., </a:t>
            </a:r>
          </a:p>
          <a:p>
            <a:r>
              <a:rPr lang="ru-RU" dirty="0" err="1"/>
              <a:t>Б.Пастернака</a:t>
            </a:r>
            <a:r>
              <a:rPr lang="ru-RU" dirty="0"/>
              <a:t>: «Фауст» Гёте, трагедии и сонеты Шекспира и др. (Ему удалось сочетать точную передачу стихотворной формы оригинала с модернизацией, которая сопровождалась включением в перевод элементов собственного поэтического языка.)</a:t>
            </a:r>
          </a:p>
          <a:p>
            <a:r>
              <a:rPr lang="ru-RU" dirty="0"/>
              <a:t>С. Маршака: поэзия Р. Бернса, Шекспир (попытка различного рода адаптаций формы стиха и изменений социальной направленности текста)</a:t>
            </a:r>
          </a:p>
        </p:txBody>
      </p:sp>
    </p:spTree>
    <p:extLst>
      <p:ext uri="{BB962C8B-B14F-4D97-AF65-F5344CB8AC3E}">
        <p14:creationId xmlns:p14="http://schemas.microsoft.com/office/powerpoint/2010/main" val="447319810"/>
      </p:ext>
    </p:extLst>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412F24"/>
      </a:dk2>
      <a:lt2>
        <a:srgbClr val="E8E5E2"/>
      </a:lt2>
      <a:accent1>
        <a:srgbClr val="88A4BE"/>
      </a:accent1>
      <a:accent2>
        <a:srgbClr val="7F85BA"/>
      </a:accent2>
      <a:accent3>
        <a:srgbClr val="A596C6"/>
      </a:accent3>
      <a:accent4>
        <a:srgbClr val="AA7FBA"/>
      </a:accent4>
      <a:accent5>
        <a:srgbClr val="C492BD"/>
      </a:accent5>
      <a:accent6>
        <a:srgbClr val="BA7F99"/>
      </a:accent6>
      <a:hlink>
        <a:srgbClr val="9F7D5E"/>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3095</TotalTime>
  <Words>4474</Words>
  <Application>Microsoft Office PowerPoint</Application>
  <PresentationFormat>Широкоэкранный</PresentationFormat>
  <Paragraphs>317</Paragraphs>
  <Slides>37</Slides>
  <Notes>0</Notes>
  <HiddenSlides>0</HiddenSlides>
  <MMClips>1</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37</vt:i4>
      </vt:variant>
    </vt:vector>
  </HeadingPairs>
  <TitlesOfParts>
    <vt:vector size="46" baseType="lpstr">
      <vt:lpstr>Arial</vt:lpstr>
      <vt:lpstr>Calisto MT</vt:lpstr>
      <vt:lpstr>OpenSans-Regular</vt:lpstr>
      <vt:lpstr>Raleway</vt:lpstr>
      <vt:lpstr>Roboto</vt:lpstr>
      <vt:lpstr>Times New Roman</vt:lpstr>
      <vt:lpstr>Univers Condensed</vt:lpstr>
      <vt:lpstr>Wingdings</vt:lpstr>
      <vt:lpstr>ChronicleVTI</vt:lpstr>
      <vt:lpstr>История и теория перевода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История компьютерного перевода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Апакина Людмила Вячеславовна</dc:creator>
  <cp:lastModifiedBy>Апакина Людмила Вячеславовна</cp:lastModifiedBy>
  <cp:revision>26</cp:revision>
  <dcterms:created xsi:type="dcterms:W3CDTF">2025-02-11T15:46:54Z</dcterms:created>
  <dcterms:modified xsi:type="dcterms:W3CDTF">2025-03-18T10:36:46Z</dcterms:modified>
</cp:coreProperties>
</file>